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5" r:id="rId4"/>
    <p:sldId id="276" r:id="rId5"/>
    <p:sldId id="257" r:id="rId6"/>
    <p:sldId id="258" r:id="rId7"/>
    <p:sldId id="259" r:id="rId8"/>
    <p:sldId id="267" r:id="rId9"/>
    <p:sldId id="268" r:id="rId10"/>
    <p:sldId id="261" r:id="rId11"/>
    <p:sldId id="262" r:id="rId12"/>
    <p:sldId id="263" r:id="rId13"/>
    <p:sldId id="264" r:id="rId14"/>
    <p:sldId id="277" r:id="rId15"/>
    <p:sldId id="307" r:id="rId16"/>
    <p:sldId id="305" r:id="rId17"/>
    <p:sldId id="301" r:id="rId18"/>
    <p:sldId id="302" r:id="rId19"/>
    <p:sldId id="303" r:id="rId20"/>
    <p:sldId id="278" r:id="rId21"/>
    <p:sldId id="279" r:id="rId22"/>
    <p:sldId id="283" r:id="rId23"/>
    <p:sldId id="285" r:id="rId24"/>
    <p:sldId id="284" r:id="rId25"/>
    <p:sldId id="293" r:id="rId26"/>
    <p:sldId id="286" r:id="rId27"/>
    <p:sldId id="295" r:id="rId28"/>
    <p:sldId id="291" r:id="rId29"/>
    <p:sldId id="287" r:id="rId30"/>
    <p:sldId id="289" r:id="rId31"/>
    <p:sldId id="29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51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1360FC-4B87-4ADE-81E2-ED75347EDFCF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39C3D0-860A-4DF4-91DD-BAFF9012A9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175351" cy="3960440"/>
          </a:xfrm>
        </p:spPr>
        <p:txBody>
          <a:bodyPr/>
          <a:lstStyle/>
          <a:p>
            <a:pPr marL="0" lvl="0" indent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Презентация </a:t>
            </a:r>
            <a:b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i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основной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образовательной </a:t>
            </a:r>
            <a:r>
              <a:rPr lang="ru-RU" sz="3200" i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программы МДОБУ «Детский сад общеразвивающего вида № 12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3200" i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Золотой ключик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br>
              <a:rPr lang="ru-RU" sz="3200" i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i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i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i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г. Арсеньев </a:t>
            </a:r>
            <a:r>
              <a:rPr lang="ru-RU" sz="3200" i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i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" name="Рисунок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437112"/>
            <a:ext cx="1368152" cy="194421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37626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4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96943" cy="5976664"/>
          </a:xfrm>
        </p:spPr>
        <p:txBody>
          <a:bodyPr/>
          <a:lstStyle/>
          <a:p>
            <a:pPr marL="0" lvl="0" indent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1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цели реализации </a:t>
            </a:r>
            <a:r>
              <a:rPr lang="ru-RU" sz="1600" b="0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примерной общеобразовательной программы дошкольного образования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«От рождения до школы»</a:t>
            </a:r>
            <a:r>
              <a:rPr lang="ru-RU" sz="1600" b="0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600" b="0" dirty="0">
                <a:solidFill>
                  <a:prstClr val="black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под редакцией Н.Е. </a:t>
            </a:r>
            <a:r>
              <a:rPr lang="ru-RU" sz="1600" b="0" dirty="0" err="1">
                <a:solidFill>
                  <a:prstClr val="black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Вераксы</a:t>
            </a:r>
            <a:r>
              <a:rPr lang="ru-RU" sz="1600" b="0" dirty="0">
                <a:solidFill>
                  <a:prstClr val="black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, Т.С Комаровой, М.А. 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Васильевой: </a:t>
            </a:r>
            <a:r>
              <a:rPr lang="ru-RU" sz="1600" b="0" dirty="0">
                <a:solidFill>
                  <a:prstClr val="black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b="0" dirty="0">
                <a:solidFill>
                  <a:prstClr val="black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>
                <a:effectLst/>
              </a:rPr>
              <a:t> 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создание благоприятных условий для проживания ребенка дошкольного детства;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-  формирование основ базовой культуры личности;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- всестороннее развитие психических и физических качеств в соответствии с возрастными индивидуальными особенностями.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- подготовка ребенка к жизни в современном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обществе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Цели приоритетного направления ООП ДО:</a:t>
            </a:r>
            <a:br>
              <a:rPr lang="ru-RU" sz="1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воспитание духовно-нравственной личности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ребенка; 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охрана </a:t>
            </a:r>
            <a:r>
              <a:rPr lang="ru-RU" altLang="ru-RU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 укрепление физического и психического здоровья </a:t>
            </a:r>
            <a:r>
              <a:rPr lang="ru-RU" alt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ребенка, </a:t>
            </a:r>
            <a:r>
              <a:rPr lang="ru-RU" altLang="ru-RU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 том числе </a:t>
            </a:r>
            <a:r>
              <a:rPr lang="ru-RU" alt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его </a:t>
            </a:r>
            <a:r>
              <a:rPr lang="ru-RU" altLang="ru-RU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эмоционального благополучия;</a:t>
            </a:r>
            <a:br>
              <a:rPr lang="ru-RU" altLang="ru-RU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воспитание гражданственности, </a:t>
            </a:r>
            <a:r>
              <a:rPr lang="ru-RU" alt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патриотизма.</a:t>
            </a:r>
            <a:r>
              <a:rPr lang="ru-RU" altLang="ru-RU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3"/>
            <a:ext cx="8496944" cy="5400601"/>
          </a:xfrm>
        </p:spPr>
        <p:txBody>
          <a:bodyPr>
            <a:normAutofit fontScale="47500" lnSpcReduction="20000"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3400" dirty="0">
                <a:latin typeface="Times New Roman"/>
                <a:ea typeface="Times New Roman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2.Построение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3.Содействие и сотрудничество детей и взрослых, признание ребенка полноценным участником (субъектом) образовательных отношений.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4.Поддержка инициативы детей в различных видах деятельности.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5. Сотрудничество  ДОУ с семьей.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6.Приобщение детей к социокультурным нормам, традициям семьи, общества и государства.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7.Формирование познавательных интересов и познавательных действий ребенка в различных видах деятельности.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8.Возрастная адекватность дошкольного образования (соответствие условий, требований, методов возрасту и особенностям развития).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9.Учет этнокультурной ситуации развития детей.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400" dirty="0">
                <a:solidFill>
                  <a:schemeClr val="tx1"/>
                </a:solidFill>
                <a:latin typeface="Times New Roman"/>
                <a:ea typeface="Times New Roman"/>
              </a:rPr>
              <a:t>          10.</a:t>
            </a:r>
            <a:r>
              <a:rPr lang="ru-RU" sz="3400" spc="10" dirty="0">
                <a:solidFill>
                  <a:schemeClr val="tx1"/>
                </a:solidFill>
                <a:latin typeface="Times New Roman"/>
                <a:ea typeface="Calibri"/>
              </a:rPr>
              <a:t>Обеспечение преемственности дошкольного общего  и  начального </a:t>
            </a:r>
            <a:r>
              <a:rPr lang="ru-RU" sz="3400" dirty="0">
                <a:solidFill>
                  <a:schemeClr val="tx1"/>
                </a:solidFill>
                <a:latin typeface="Times New Roman"/>
                <a:ea typeface="Calibri"/>
              </a:rPr>
              <a:t>общего образования.</a:t>
            </a:r>
            <a:endParaRPr lang="ru-RU" sz="3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71495" cy="648072"/>
          </a:xfrm>
        </p:spPr>
        <p:txBody>
          <a:bodyPr/>
          <a:lstStyle/>
          <a:p>
            <a:pPr marL="0" lvl="0" indent="0"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Принципы и подходы к формированию ООП ДО </a:t>
            </a:r>
            <a:b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0" dirty="0">
                <a:solidFill>
                  <a:srgbClr val="000000"/>
                </a:solidFill>
                <a:effectLst/>
                <a:latin typeface="Verdana" pitchFamily="34" charset="0"/>
                <a:ea typeface="+mn-ea"/>
                <a:cs typeface="+mn-cs"/>
              </a:rPr>
              <a:t/>
            </a:r>
            <a:br>
              <a:rPr lang="ru-RU" sz="1600" b="0" dirty="0">
                <a:solidFill>
                  <a:srgbClr val="000000"/>
                </a:solidFill>
                <a:effectLst/>
                <a:latin typeface="Verdana" pitchFamily="34" charset="0"/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3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96944" cy="576063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Целевые </a:t>
            </a:r>
            <a:r>
              <a:rPr lang="ru-RU" sz="2600" b="1" dirty="0">
                <a:solidFill>
                  <a:srgbClr val="C00000"/>
                </a:solidFill>
                <a:latin typeface="Times New Roman"/>
                <a:ea typeface="Times New Roman"/>
              </a:rPr>
              <a:t>ориентиры образования в  раннем возрасте:</a:t>
            </a:r>
            <a:endParaRPr lang="ru-RU" sz="2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  <a:endParaRPr lang="ru-RU" sz="23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  <a:endParaRPr lang="ru-RU" sz="23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  <a:endParaRPr lang="ru-RU" sz="23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</a:rPr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  <a:endParaRPr lang="ru-RU" sz="23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</a:rPr>
              <a:t>проявляет интерес к сверстникам; наблюдает за их действиями и подражает им;</a:t>
            </a:r>
            <a:endParaRPr lang="ru-RU" sz="23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</a:rPr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  <a:endParaRPr lang="ru-RU" sz="23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0"/>
              </a:spcAft>
              <a:buFont typeface="Symbol"/>
              <a:buChar char="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</a:rPr>
              <a:t>у ребенка развита крупная моторика, он стремится осваивать различные виды движения (бег, лазанье, перешагивание и пр</a:t>
            </a:r>
            <a:r>
              <a:rPr lang="ru-RU" sz="2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.).</a:t>
            </a:r>
            <a:endParaRPr lang="ru-RU" sz="2300" dirty="0" smtClean="0"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576064"/>
          </a:xfrm>
        </p:spPr>
        <p:txBody>
          <a:bodyPr/>
          <a:lstStyle/>
          <a:p>
            <a:pPr marL="0" lvl="0" indent="0"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Планируемые 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результаты освоения ООП ДО</a:t>
            </a:r>
            <a:r>
              <a:rPr lang="ru-RU" sz="2400" b="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80919" cy="6120680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+mn-cs"/>
              </a:rPr>
              <a:t>Целевые ориентиры на этапе завершения  дошкольного образования:</a:t>
            </a:r>
            <a:r>
              <a:rPr lang="ru-RU" sz="1600" b="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+mn-cs"/>
              </a:rPr>
              <a:t/>
            </a:r>
            <a:br>
              <a:rPr lang="ru-RU" sz="1600" b="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+mn-cs"/>
              </a:rPr>
            </a:br>
            <a:r>
              <a:rPr lang="ru-RU" sz="1200" b="0" dirty="0" smtClean="0">
                <a:solidFill>
                  <a:srgbClr val="212745"/>
                </a:solidFill>
                <a:effectLst/>
                <a:latin typeface="Times New Roman"/>
                <a:ea typeface="Times New Roman"/>
                <a:cs typeface="+mn-cs"/>
              </a:rPr>
              <a:t>- </a:t>
            </a:r>
            <a:r>
              <a:rPr lang="ru-RU" sz="14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ребенок </a:t>
            </a:r>
            <a:r>
              <a:rPr lang="ru-RU" sz="1400" b="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</a:t>
            </a:r>
            <a:r>
              <a:rPr lang="ru-RU" sz="14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;</a:t>
            </a:r>
            <a:br>
              <a:rPr lang="ru-RU" sz="14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ru-RU" sz="1400" b="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4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ребенок </a:t>
            </a:r>
            <a:r>
              <a:rPr lang="ru-RU" sz="1400" b="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  <a:r>
              <a:rPr lang="ru-RU" sz="1400" b="0" dirty="0">
                <a:effectLst/>
                <a:latin typeface="Times New Roman"/>
                <a:ea typeface="Times New Roman"/>
              </a:rPr>
              <a:t/>
            </a:r>
            <a:br>
              <a:rPr lang="ru-RU" sz="1400" b="0" dirty="0">
                <a:effectLst/>
                <a:latin typeface="Times New Roman"/>
                <a:ea typeface="Times New Roman"/>
              </a:rPr>
            </a:br>
            <a:r>
              <a:rPr lang="ru-RU" sz="1400" b="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4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ребенок </a:t>
            </a:r>
            <a:r>
              <a:rPr lang="ru-RU" sz="1400" b="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  <a:r>
              <a:rPr lang="ru-RU" sz="1400" b="0" dirty="0">
                <a:effectLst/>
                <a:latin typeface="Times New Roman"/>
                <a:ea typeface="Times New Roman"/>
              </a:rPr>
              <a:t/>
            </a:r>
            <a:br>
              <a:rPr lang="ru-RU" sz="1400" b="0" dirty="0">
                <a:effectLst/>
                <a:latin typeface="Times New Roman"/>
                <a:ea typeface="Times New Roman"/>
              </a:rPr>
            </a:br>
            <a:r>
              <a:rPr lang="ru-RU" sz="1400" b="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4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ребенок </a:t>
            </a:r>
            <a:r>
              <a:rPr lang="ru-RU" sz="1400" b="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  <a:r>
              <a:rPr lang="ru-RU" sz="1400" b="0" dirty="0">
                <a:effectLst/>
                <a:latin typeface="Times New Roman"/>
                <a:ea typeface="Times New Roman"/>
              </a:rPr>
              <a:t/>
            </a:r>
            <a:br>
              <a:rPr lang="ru-RU" sz="1400" b="0" dirty="0">
                <a:effectLst/>
                <a:latin typeface="Times New Roman"/>
                <a:ea typeface="Times New Roman"/>
              </a:rPr>
            </a:br>
            <a:r>
              <a:rPr lang="ru-RU" sz="1400" b="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  <a:r>
              <a:rPr lang="ru-RU" sz="1400" b="0" dirty="0">
                <a:effectLst/>
                <a:latin typeface="Times New Roman"/>
                <a:ea typeface="Times New Roman"/>
              </a:rPr>
              <a:t/>
            </a:r>
            <a:br>
              <a:rPr lang="ru-RU" sz="1400" b="0" dirty="0">
                <a:effectLst/>
                <a:latin typeface="Times New Roman"/>
                <a:ea typeface="Times New Roman"/>
              </a:rPr>
            </a:br>
            <a:r>
              <a:rPr lang="ru-RU" sz="1400" b="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4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ребенок </a:t>
            </a:r>
            <a:r>
              <a:rPr lang="ru-RU" sz="1400" b="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  <a:r>
              <a:rPr lang="ru-RU" sz="1400" b="0" dirty="0">
                <a:effectLst/>
                <a:latin typeface="Times New Roman"/>
                <a:ea typeface="Times New Roman"/>
              </a:rPr>
              <a:t/>
            </a:r>
            <a:br>
              <a:rPr lang="ru-RU" sz="1400" b="0" dirty="0">
                <a:effectLst/>
                <a:latin typeface="Times New Roman"/>
                <a:ea typeface="Times New Roman"/>
              </a:rPr>
            </a:br>
            <a:r>
              <a:rPr lang="ru-RU" sz="1400" b="0" dirty="0" smtClean="0">
                <a:effectLst/>
                <a:latin typeface="Times New Roman"/>
                <a:ea typeface="Times New Roman"/>
              </a:rPr>
              <a:t>-</a:t>
            </a:r>
            <a:r>
              <a:rPr lang="ru-RU" sz="14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ребенок </a:t>
            </a:r>
            <a:r>
              <a:rPr lang="ru-RU" sz="1400" b="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  <a:r>
              <a:rPr lang="ru-RU" sz="1400" b="0" dirty="0">
                <a:effectLst/>
                <a:latin typeface="Times New Roman"/>
                <a:ea typeface="Times New Roman"/>
              </a:rPr>
              <a:t/>
            </a:r>
            <a:br>
              <a:rPr lang="ru-RU" sz="1400" b="0" dirty="0">
                <a:effectLst/>
                <a:latin typeface="Times New Roman"/>
                <a:ea typeface="Times New Roman"/>
              </a:rPr>
            </a:br>
            <a:endParaRPr lang="ru-RU" sz="1200" b="0" dirty="0"/>
          </a:p>
        </p:txBody>
      </p:sp>
    </p:spTree>
    <p:extLst>
      <p:ext uri="{BB962C8B-B14F-4D97-AF65-F5344CB8AC3E}">
        <p14:creationId xmlns:p14="http://schemas.microsoft.com/office/powerpoint/2010/main" val="4357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ООП ДОО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3545220"/>
              </p:ext>
            </p:extLst>
          </p:nvPr>
        </p:nvGraphicFramePr>
        <p:xfrm>
          <a:off x="323528" y="476671"/>
          <a:ext cx="8569325" cy="5491879"/>
        </p:xfrm>
        <a:graphic>
          <a:graphicData uri="http://schemas.openxmlformats.org/drawingml/2006/table">
            <a:tbl>
              <a:tblPr/>
              <a:tblGrid>
                <a:gridCol w="8569325"/>
              </a:tblGrid>
              <a:tr h="38034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Содержательный раздел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0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деятельность в соответствии  с  образовательными областями с учетом используемых в ДОУ программ  и методических пособий, обеспечивающих реализацию данных программ.</a:t>
                      </a: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0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Формы, способы, методы и средства реализации Программы с учетом возрастных и индивидуальных особенностей воспитанников, специфики их образовательных потребностей и интересов.</a:t>
                      </a: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76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образовательной деятельности разных видов и культурных практик</a:t>
                      </a: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76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Приоритетное направление  деятельности ДОУ – духовно-нравственное воспитание</a:t>
                      </a: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76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компонент</a:t>
                      </a: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76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Физкультурно-оздоровительная работа в ДОУ</a:t>
                      </a: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76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Преемственность ДОУ и школы</a:t>
                      </a: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76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Взаимодействие с социумом</a:t>
                      </a: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76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образовательные услуги</a:t>
                      </a: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76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Экспериментальная работа в ДОУ</a:t>
                      </a: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76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взаимодействия  педагогического коллектива с семьями воспитанников</a:t>
                      </a:r>
                    </a:p>
                  </a:txBody>
                  <a:tcPr marL="64710" marR="647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2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293097"/>
            <a:ext cx="8181701" cy="1641568"/>
          </a:xfrm>
        </p:spPr>
        <p:txBody>
          <a:bodyPr>
            <a:normAutofit fontScale="25000" lnSpcReduction="2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ru-RU" sz="6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8000" dirty="0">
                <a:solidFill>
                  <a:srgbClr val="000000"/>
                </a:solidFill>
                <a:latin typeface="Times New Roman" pitchFamily="18" charset="0"/>
              </a:rPr>
              <a:t>Основная общеобразовательная </a:t>
            </a:r>
            <a:r>
              <a:rPr lang="ru-RU" sz="8000" dirty="0" smtClean="0">
                <a:solidFill>
                  <a:srgbClr val="000000"/>
                </a:solidFill>
                <a:latin typeface="Times New Roman" pitchFamily="18" charset="0"/>
              </a:rPr>
              <a:t>программа  </a:t>
            </a:r>
            <a:r>
              <a:rPr lang="ru-RU" sz="8000" dirty="0">
                <a:solidFill>
                  <a:srgbClr val="000000"/>
                </a:solidFill>
                <a:latin typeface="Times New Roman" pitchFamily="18" charset="0"/>
              </a:rPr>
              <a:t>МДОБУ д/с №</a:t>
            </a:r>
            <a:r>
              <a:rPr lang="ru-RU" sz="8000" dirty="0" smtClean="0">
                <a:solidFill>
                  <a:srgbClr val="000000"/>
                </a:solidFill>
                <a:latin typeface="Times New Roman" pitchFamily="18" charset="0"/>
              </a:rPr>
              <a:t>12 разработана </a:t>
            </a:r>
            <a:r>
              <a:rPr lang="ru-RU" sz="8000" dirty="0">
                <a:solidFill>
                  <a:srgbClr val="000000"/>
                </a:solidFill>
                <a:latin typeface="Times New Roman" pitchFamily="18" charset="0"/>
              </a:rPr>
              <a:t>с </a:t>
            </a:r>
            <a:r>
              <a:rPr lang="ru-RU" sz="8000" dirty="0" smtClean="0">
                <a:solidFill>
                  <a:srgbClr val="000000"/>
                </a:solidFill>
                <a:latin typeface="Times New Roman" pitchFamily="18" charset="0"/>
              </a:rPr>
              <a:t>учетом примерной </a:t>
            </a:r>
            <a:r>
              <a:rPr lang="ru-RU" sz="8000" dirty="0">
                <a:solidFill>
                  <a:srgbClr val="000000"/>
                </a:solidFill>
                <a:latin typeface="Times New Roman" pitchFamily="18" charset="0"/>
              </a:rPr>
              <a:t>общеобразовательной </a:t>
            </a:r>
            <a:r>
              <a:rPr lang="ru-RU" sz="8000" dirty="0" smtClean="0">
                <a:solidFill>
                  <a:srgbClr val="000000"/>
                </a:solidFill>
                <a:latin typeface="Times New Roman" pitchFamily="18" charset="0"/>
              </a:rPr>
              <a:t>программы дошкольного </a:t>
            </a:r>
            <a:r>
              <a:rPr lang="ru-RU" sz="8000" dirty="0">
                <a:solidFill>
                  <a:srgbClr val="000000"/>
                </a:solidFill>
                <a:latin typeface="Times New Roman" pitchFamily="18" charset="0"/>
              </a:rPr>
              <a:t>образования </a:t>
            </a:r>
            <a:r>
              <a:rPr lang="ru-RU" sz="8000" b="1" dirty="0" smtClean="0">
                <a:solidFill>
                  <a:srgbClr val="000000"/>
                </a:solidFill>
                <a:latin typeface="Times New Roman" pitchFamily="18" charset="0"/>
              </a:rPr>
              <a:t>«</a:t>
            </a:r>
            <a:r>
              <a:rPr lang="ru-RU" sz="8000" b="1" dirty="0">
                <a:solidFill>
                  <a:srgbClr val="000000"/>
                </a:solidFill>
                <a:latin typeface="Times New Roman" pitchFamily="18" charset="0"/>
              </a:rPr>
              <a:t>От рождения до школы»</a:t>
            </a:r>
            <a:r>
              <a:rPr lang="ru-RU" sz="8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8000" dirty="0">
                <a:solidFill>
                  <a:prstClr val="black"/>
                </a:solidFill>
                <a:latin typeface="Times New Roman"/>
                <a:ea typeface="Times New Roman"/>
              </a:rPr>
              <a:t>под редакцией Н.Е. </a:t>
            </a:r>
            <a:r>
              <a:rPr lang="ru-RU" sz="8000" dirty="0" err="1">
                <a:solidFill>
                  <a:prstClr val="black"/>
                </a:solidFill>
                <a:latin typeface="Times New Roman"/>
                <a:ea typeface="Times New Roman"/>
              </a:rPr>
              <a:t>Вераксы</a:t>
            </a:r>
            <a:r>
              <a:rPr lang="ru-RU" sz="8000" dirty="0">
                <a:solidFill>
                  <a:prstClr val="black"/>
                </a:solidFill>
                <a:latin typeface="Times New Roman"/>
                <a:ea typeface="Times New Roman"/>
              </a:rPr>
              <a:t>, Т.С Комаровой, М.А. Васильевой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62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576064"/>
          </a:xfrm>
        </p:spPr>
        <p:txBody>
          <a:bodyPr/>
          <a:lstStyle/>
          <a:p>
            <a:pPr marL="182880" indent="0" algn="ctr">
              <a:buNone/>
            </a:pPr>
            <a:r>
              <a:rPr lang="ru-RU" altLang="ru-RU" sz="24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области </a:t>
            </a:r>
            <a:r>
              <a:rPr lang="ru-RU" alt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ООП ДО</a:t>
            </a:r>
            <a:endParaRPr lang="ru-RU" sz="24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45281" y="1087496"/>
            <a:ext cx="2205038" cy="1285875"/>
          </a:xfrm>
          <a:prstGeom prst="horizontalScroll">
            <a:avLst/>
          </a:prstGeom>
          <a:noFill/>
          <a:ln w="425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 –</a:t>
            </a:r>
          </a:p>
          <a:p>
            <a:pPr algn="ctr">
              <a:defRPr/>
            </a:pPr>
            <a:r>
              <a:rPr lang="ru-RU" sz="1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коммуникативное</a:t>
            </a:r>
          </a:p>
          <a:p>
            <a:pPr algn="ctr">
              <a:defRPr/>
            </a:pPr>
            <a:r>
              <a:rPr lang="ru-RU" sz="1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491880" y="1075973"/>
            <a:ext cx="2205038" cy="1285875"/>
          </a:xfrm>
          <a:prstGeom prst="horizontalScroll">
            <a:avLst/>
          </a:prstGeom>
          <a:noFill/>
          <a:ln w="425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447800" y="2519363"/>
            <a:ext cx="2205038" cy="1285875"/>
          </a:xfrm>
          <a:prstGeom prst="horizontalScroll">
            <a:avLst/>
          </a:prstGeom>
          <a:noFill/>
          <a:ln w="425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148064" y="2517858"/>
            <a:ext cx="2205038" cy="1285875"/>
          </a:xfrm>
          <a:prstGeom prst="horizontalScroll">
            <a:avLst/>
          </a:prstGeom>
          <a:noFill/>
          <a:ln w="425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16216" y="1029097"/>
            <a:ext cx="2205038" cy="1285875"/>
          </a:xfrm>
          <a:prstGeom prst="horizontalScroll">
            <a:avLst/>
          </a:prstGeom>
          <a:noFill/>
          <a:ln w="425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8297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208912" cy="5976664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включает региональный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и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предусматривает:</a:t>
            </a:r>
          </a:p>
          <a:p>
            <a:pPr marL="0" lvl="0" indent="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ru-RU" alt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воспитанников </a:t>
            </a:r>
            <a:r>
              <a:rPr lang="ru-RU" alt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региональными особенностями Приморского </a:t>
            </a: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края:</a:t>
            </a:r>
          </a:p>
          <a:p>
            <a:pPr marL="0" lvl="0" indent="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арциальная программа «Наш </a:t>
            </a:r>
            <a:r>
              <a:rPr lang="ru-RU" alt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 - природа» Г.А. </a:t>
            </a:r>
            <a:r>
              <a:rPr lang="ru-RU" altLang="ru-RU" sz="1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Дикалюк</a:t>
            </a:r>
            <a:r>
              <a:rPr lang="ru-RU" alt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О.Е. </a:t>
            </a:r>
            <a:r>
              <a:rPr lang="ru-RU" alt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Дегтяренко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Реализуется во всех образовательных областях ООП ДО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ru-RU" altLang="ru-RU" sz="16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Духовно-нравственное воспитание дошкольников:</a:t>
            </a:r>
            <a:endParaRPr lang="ru-RU" altLang="ru-RU" sz="16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</a:t>
            </a:r>
            <a:r>
              <a:rPr lang="ru-RU" sz="1600" b="1" i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П. Гладких «Мир-прекрасное творение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Реализуется </a:t>
            </a:r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всех образовательных областях ООП ДО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 marL="0" lvl="0" indent="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ru-RU" sz="1600" b="1" i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992888" cy="604867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программы </a:t>
            </a: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Л. П. Гладких «Мир-прекрасное творение»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latin typeface="Times New Roman"/>
              <a:ea typeface="Times New Roman"/>
              <a:cs typeface="Times New Roman"/>
            </a:endParaRPr>
          </a:p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Формы </a:t>
            </a:r>
            <a:r>
              <a:rPr lang="ru-RU" sz="6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работы с </a:t>
            </a:r>
            <a:r>
              <a:rPr lang="ru-RU" sz="6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детьми</a:t>
            </a:r>
            <a:r>
              <a:rPr lang="ru-RU" sz="6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6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Факультативы,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беседы, игры </a:t>
            </a:r>
            <a:r>
              <a:rPr lang="ru-RU" sz="5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нравственного и духовно-нравственного содержания.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Рукоделие и все виды творческой художественной деятельности детей. 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Проведение совместных праздников. 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Просмотр слайд - фильмов, диафильмов, использование аудиозаписей и технических средств обучения. 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Экскурсии, целевые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прогулки (в  музей, по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историческим местам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города); 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Тематические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вечера эстетической направленности (живопись, музыка, поэзия). 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Организация выставок (совместная деятельность детей и родителей). 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Постановка музыкальных сказок духовно - нравственного содержания. 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Творческие вечера. 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Организация совместного проживания событий взрослыми и детьми.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96944" cy="5976664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Направления работы: </a:t>
            </a:r>
            <a:endParaRPr lang="ru-RU" sz="20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2743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sz="19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Духовно-образовательное</a:t>
            </a:r>
            <a:r>
              <a:rPr lang="ru-RU" sz="1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9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(НОД, </a:t>
            </a:r>
            <a:r>
              <a:rPr lang="ru-RU" sz="1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беседы, устные поучения).</a:t>
            </a:r>
            <a:br>
              <a:rPr lang="ru-RU" sz="1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2.</a:t>
            </a:r>
            <a:r>
              <a:rPr lang="ru-RU" sz="19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Воспитательно</a:t>
            </a:r>
            <a:r>
              <a:rPr lang="ru-RU" sz="19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-оздоровительное</a:t>
            </a:r>
            <a:r>
              <a:rPr lang="ru-RU" sz="1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(праздники, игры подвижные и назидательные, ролевые и строительные, прогулки, экскурсии).</a:t>
            </a:r>
            <a:br>
              <a:rPr lang="ru-RU" sz="1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3.</a:t>
            </a:r>
            <a:r>
              <a:rPr lang="ru-RU" sz="19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9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Культурно-познавательное</a:t>
            </a:r>
            <a:r>
              <a:rPr lang="ru-RU" sz="1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(встречи, целевые прогулки, экскурсии, концерты, просмотр диафильмов).</a:t>
            </a:r>
            <a:br>
              <a:rPr lang="ru-RU" sz="1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4. </a:t>
            </a:r>
            <a:r>
              <a:rPr lang="ru-RU" sz="19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Нравственно-трудовое</a:t>
            </a:r>
            <a:r>
              <a:rPr lang="ru-RU" sz="1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(труд по самообслуживанию, уборка группы и территории, труд по интересам, продуктивная деятельность, изготовление подарков к праздникам).</a:t>
            </a:r>
            <a:endParaRPr lang="ru-RU" sz="19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62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332657"/>
            <a:ext cx="8208912" cy="1008112"/>
          </a:xfrm>
        </p:spPr>
        <p:txBody>
          <a:bodyPr/>
          <a:lstStyle/>
          <a:p>
            <a:pPr marL="182880" indent="0" algn="ctr">
              <a:buNone/>
            </a:pPr>
            <a:r>
              <a:rPr lang="ru-RU" altLang="ru-RU" sz="24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altLang="ru-RU" sz="28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alt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altLang="ru-RU" sz="24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программы ДОУ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6046" y="1916832"/>
            <a:ext cx="7560840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alt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Целевой раздел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</a:pPr>
            <a:endParaRPr lang="ru-RU" alt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alt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</a:pPr>
            <a:endParaRPr lang="ru-RU" alt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alt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1753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064896" cy="3873584"/>
          </a:xfrm>
        </p:spPr>
        <p:txBody>
          <a:bodyPr/>
          <a:lstStyle/>
          <a:p>
            <a:pPr marL="0" lvl="0" indent="0"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24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55497"/>
              </p:ext>
            </p:extLst>
          </p:nvPr>
        </p:nvGraphicFramePr>
        <p:xfrm>
          <a:off x="539552" y="1340768"/>
          <a:ext cx="8064896" cy="5180754"/>
        </p:xfrm>
        <a:graphic>
          <a:graphicData uri="http://schemas.openxmlformats.org/drawingml/2006/table">
            <a:tbl>
              <a:tblPr firstRow="1" firstCol="1" bandRow="1"/>
              <a:tblGrid>
                <a:gridCol w="3600400"/>
                <a:gridCol w="4464496"/>
              </a:tblGrid>
              <a:tr h="1967848">
                <a:tc>
                  <a:txBody>
                    <a:bodyPr/>
                    <a:lstStyle/>
                    <a:p>
                      <a:pPr fontAlgn="base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200" b="1" u="sng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ФГОС ДО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96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саморегуляции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собственных действий; развитие социального и эмоционального интеллекта, эмоциональной отзывчивости.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Примерная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общеобразовательная программа дошкольного образования «От рождения до школы» под редакцией Н.Е.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Вераксы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Т.С Комаровой, М.А. Васильевой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освоение первоначальных представлений социального характера и включение детей в систему социальных отношений.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Программы (проекты) МДОБУ: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Парциальная программа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Л. П. Гладких «Мир-прекрасное творение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Реализуется во всех образовательных областях ООП ДО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уважения к семье, обществу. Усвоение норм и ценностей, принятых в обществе. Воспитание любви к Родине, своему народу, краю (разработана в соответствии с возрастом детей и реализуется в ходе: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различных видов детской деятельности;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организации режима дня детей;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самостоятельной деятельности детей;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взаимодействии с  семьями по вопросам воспитания и обучения детей)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5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6400800" cy="3945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96538"/>
              </p:ext>
            </p:extLst>
          </p:nvPr>
        </p:nvGraphicFramePr>
        <p:xfrm>
          <a:off x="539552" y="836712"/>
          <a:ext cx="8064896" cy="5577152"/>
        </p:xfrm>
        <a:graphic>
          <a:graphicData uri="http://schemas.openxmlformats.org/drawingml/2006/table">
            <a:tbl>
              <a:tblPr firstRow="1" firstCol="1" bandRow="1"/>
              <a:tblGrid>
                <a:gridCol w="3600400"/>
                <a:gridCol w="4464496"/>
              </a:tblGrid>
              <a:tr h="1967848">
                <a:tc>
                  <a:txBody>
                    <a:bodyPr/>
                    <a:lstStyle/>
                    <a:p>
                      <a:pPr fontAlgn="base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200" b="1" u="sng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ФГОС ДО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          </a:r>
                    </a:p>
                    <a:p>
                      <a:pPr fontAlgn="base">
                        <a:spcBef>
                          <a:spcPts val="96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Примерная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общеобразовательная программа дошкольного образования «От рождения до школы» под редакцией Н.Е.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Вераксы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Т.С Комаровой, М.А. Васильевой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развитие у детей познавательных интересов, интеллектуальное развитие детей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Вариативная </a:t>
                      </a:r>
                      <a:r>
                        <a:rPr lang="ru-RU" sz="1200" b="1" u="sng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часть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Образовательный проект развития познавательных навыков и духовности «Моя семья – мой мир».</a:t>
                      </a:r>
                      <a:endParaRPr kumimoji="0" lang="ru-RU" alt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kumimoji="0" lang="ru-RU" alt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воспитание любви, уважения и милосердного отношения к ближним, формирование умения понимать свое место в семье, деятельно участвовать в домашних делах. через знакомство с духовно-нравственными традициями и укладом жизни в семье, осмысленным и целесообразным устройством предметной среды русского дома, особенностями мужских и женских домашних трудов, традиционной подготовкой и проведением праздничных дней.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44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064896" cy="3873584"/>
          </a:xfrm>
        </p:spPr>
        <p:txBody>
          <a:bodyPr/>
          <a:lstStyle/>
          <a:p>
            <a:pPr marL="0" lvl="0" indent="0"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24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448379"/>
              </p:ext>
            </p:extLst>
          </p:nvPr>
        </p:nvGraphicFramePr>
        <p:xfrm>
          <a:off x="539552" y="980728"/>
          <a:ext cx="8064896" cy="5098458"/>
        </p:xfrm>
        <a:graphic>
          <a:graphicData uri="http://schemas.openxmlformats.org/drawingml/2006/table">
            <a:tbl>
              <a:tblPr firstRow="1" firstCol="1" bandRow="1"/>
              <a:tblGrid>
                <a:gridCol w="3600400"/>
                <a:gridCol w="4464496"/>
              </a:tblGrid>
              <a:tr h="1967848">
                <a:tc>
                  <a:txBody>
                    <a:bodyPr/>
                    <a:lstStyle/>
                    <a:p>
                      <a:pPr fontAlgn="base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200" b="1" u="sng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ФГОС ДО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Примерная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общеобразовательная программа дошкольного образования «От рождения до школы» под редакцией Н.Е.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Вераксы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Т.С Комаровой, М.А. Васильевой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овладение конструктивными способами и средствами взаимодействия с окружающими людьми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Программы (проекты) МДОБУ: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Парциальная программа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речи детей дошкольного возраста в детском саду» О.С. Ушаковой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 дошкольников речевых умений и навыков, формирование у них представлений о структуре связного высказывания, а так же о способах связи между отдельными фразами и его частями. В программе достаточно полно раскрыты теоретические основы, описаны направления работы по речевому развитию детей.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064896" cy="3873584"/>
          </a:xfrm>
        </p:spPr>
        <p:txBody>
          <a:bodyPr/>
          <a:lstStyle/>
          <a:p>
            <a:pPr marL="0" lvl="0" indent="0"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Физкультурное развитие</a:t>
            </a:r>
            <a:endParaRPr lang="ru-RU" sz="24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553340"/>
              </p:ext>
            </p:extLst>
          </p:nvPr>
        </p:nvGraphicFramePr>
        <p:xfrm>
          <a:off x="539552" y="908720"/>
          <a:ext cx="8064896" cy="5040560"/>
        </p:xfrm>
        <a:graphic>
          <a:graphicData uri="http://schemas.openxmlformats.org/drawingml/2006/table">
            <a:tbl>
              <a:tblPr firstRow="1" firstCol="1" bandRow="1"/>
              <a:tblGrid>
                <a:gridCol w="3600400"/>
                <a:gridCol w="4464496"/>
              </a:tblGrid>
              <a:tr h="1967848">
                <a:tc>
                  <a:txBody>
                    <a:bodyPr/>
                    <a:lstStyle/>
                    <a:p>
                      <a:pPr fontAlgn="base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200" b="1" u="sng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ФГОС ДО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Примерная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общеобразовательная программа дошкольного образования «От рождения до школы» под редакцией Н.Е.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Вераксы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Т.С Комаровой, М.А. Васильевой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формирование у детей интереса и ценностного отношения к занятиям физической культурой, гармоничное физическое развитие</a:t>
                      </a: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. </a:t>
                      </a:r>
                      <a:endParaRPr kumimoji="0" lang="ru-RU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Программы (проекты) МДОБУ: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Парциальная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рограмма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«Здоровье»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 Г. </a:t>
                      </a:r>
                      <a:r>
                        <a:rPr lang="ru-RU" sz="12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Алямовской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 дошкольника физически здорового, разносторонне развитого, инициативного и раскрепощенного, с чувством соб­ственного достоинства.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064896" cy="3873584"/>
          </a:xfrm>
        </p:spPr>
        <p:txBody>
          <a:bodyPr/>
          <a:lstStyle/>
          <a:p>
            <a:pPr marL="0" lvl="0" indent="0"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24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242667"/>
              </p:ext>
            </p:extLst>
          </p:nvPr>
        </p:nvGraphicFramePr>
        <p:xfrm>
          <a:off x="539552" y="908721"/>
          <a:ext cx="8064896" cy="5503073"/>
        </p:xfrm>
        <a:graphic>
          <a:graphicData uri="http://schemas.openxmlformats.org/drawingml/2006/table">
            <a:tbl>
              <a:tblPr firstRow="1" firstCol="1" bandRow="1"/>
              <a:tblGrid>
                <a:gridCol w="3600400"/>
                <a:gridCol w="4464496"/>
              </a:tblGrid>
              <a:tr h="2135507">
                <a:tc>
                  <a:txBody>
                    <a:bodyPr/>
                    <a:lstStyle/>
                    <a:p>
                      <a:pPr fontAlgn="base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200" b="1" u="sng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ФГОС ДО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Примерная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общеобразовательная программа дошкольного образования «От рождения до школы» под редакцией Н.Е.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Вераксы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Т.С Комаровой, М.А. Васильевой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формирование интереса к эстетической стороне окружающей действительности, удовлетворение потребности детей в самовыражении.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Программы (проекты)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МДОБУ: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«Волшебные ручки»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Авторская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программа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музыкальному развитию дошкольников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«До-ми-соль-ка» (Т. М.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Иванченко)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художественно-творческой деятельности дошкольников в процессе работы нетрадиционной техникой рисования.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творческих способностей в разных видах музыкальной деятельности, осуществление взаимосвязи познавательной и творческой деятельности детей в процессе формирования у них основ музыкальной культуры.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97" marR="31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7848872" cy="864096"/>
          </a:xfrm>
        </p:spPr>
        <p:txBody>
          <a:bodyPr>
            <a:normAutofit fontScale="92500" lnSpcReduction="20000"/>
          </a:bodyPr>
          <a:lstStyle/>
          <a:p>
            <a:pPr marL="45720" lvl="0" indent="0" algn="ctr">
              <a:buNone/>
            </a:pPr>
            <a:r>
              <a:rPr lang="ru-RU" altLang="ru-RU" sz="2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Взаимодействие </a:t>
            </a:r>
            <a:r>
              <a:rPr lang="ru-RU" altLang="ru-RU" sz="26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 семьями </a:t>
            </a:r>
            <a:r>
              <a:rPr lang="ru-RU" altLang="ru-RU" sz="2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воспитанников</a:t>
            </a:r>
          </a:p>
          <a:p>
            <a:pPr marL="45720" lvl="0" indent="0" algn="ctr">
              <a:buNone/>
            </a:pPr>
            <a:r>
              <a:rPr lang="ru-RU" sz="2400" i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ru-RU" sz="2400" i="1" dirty="0">
              <a:solidFill>
                <a:srgbClr val="000000"/>
              </a:solidFill>
              <a:latin typeface="Verdana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961620"/>
              </p:ext>
            </p:extLst>
          </p:nvPr>
        </p:nvGraphicFramePr>
        <p:xfrm>
          <a:off x="179512" y="836712"/>
          <a:ext cx="8784975" cy="59046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12427"/>
                <a:gridCol w="3965630"/>
                <a:gridCol w="2406918"/>
              </a:tblGrid>
              <a:tr h="32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Реальное участие родителей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в жизни ДОУ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Формы участия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Периодичность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сотрудничества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 проведении мониторинговых исследований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-Анкетирование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Социологический опрос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-интервьюирование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«Родительская почта»</a:t>
                      </a: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3-4 раза в год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 мере необходимости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 раз в квартал</a:t>
                      </a: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 создании условий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 Участие в субботниках по благоустройству территории;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-помощь в создании предметно-развивающей среды;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-оказание помощи в ремонтных работах;</a:t>
                      </a: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 раза в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Постоянно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ежегодно</a:t>
                      </a: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 управлении ДОУ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участие в работе попечительского совета, родительского комитета, Совета ДОУ; педагогических советах.</a:t>
                      </a: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 плану</a:t>
                      </a: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В просветительской деятельности, направленной на  повышение педагогической культуры, расширение информационного поля родителей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-наглядная информация (стенды, папки-передвижки, семейные и групповые фотоальбомы, фоторепортажи «Из жизни группы», «Копилка добрых дел», «Мы благодарим»;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-памятки;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-создание странички на сайте ДОУ;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-консультации, семинары, семинары-практикумы, конференции;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 распространение опыта семейного воспитания;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-родительские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собрания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 раз в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квартал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Обновление постоянно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раз в месяц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По годовому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 воспитательно-образовательном процессе ДОУ, направленном на установление сотрудничества и партнерских отношений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 целью вовлечения родителей в единое образовательное пространство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-Дни открытых дверей.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Дни здоровья.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Недели творчества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Совместные праздники, развлечения.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-Встречи с интересными людьми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Семейные клубы «Знайка», «Дружная семейка», «Навстречу друг другу»; -семейные гостиные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Клубы по интересам для родителей;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Участие в творческих выставках, смотрах-конкурсах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Мероприятия с родителями в рамках проектной деятельности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Творческие отчеты кружков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 раза в год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 раз в квартал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 раза в год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По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По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 раз в квартал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Постоянно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по годовому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2-3 раза в год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 раз в год</a:t>
                      </a:r>
                    </a:p>
                  </a:txBody>
                  <a:tcPr marL="28329" marR="2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2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ООП ДОО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2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15834296"/>
              </p:ext>
            </p:extLst>
          </p:nvPr>
        </p:nvGraphicFramePr>
        <p:xfrm>
          <a:off x="251520" y="764704"/>
          <a:ext cx="8640763" cy="3502027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57626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Организационный раздел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Материально-техническое обеспечение Программы, обеспеченность методическими материалами и средствами обучения и воспитания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 дня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традиционных событий, праздников, мероприятий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развивающей предметно-пространственной среды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3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Материально-техническое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обеспечение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Программы</a:t>
            </a:r>
          </a:p>
          <a:p>
            <a:pPr marL="45720" indent="0">
              <a:buNone/>
            </a:pPr>
            <a:endParaRPr lang="ru-RU" sz="26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соответствие санитарно-эпидемиологическим правилам и нормативам;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соответствие правилам пожарной безопасности;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средства обучения и воспитания в соответствии с возрастом и индивидуальными особенностями развития детей;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оснащенность помещений развивающей предметно-пространственной средой;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учебно-методический комплект, оборудование,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оснащение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  <a:tabLst>
                <a:tab pos="457200" algn="l"/>
              </a:tabLst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  <a:tabLst>
                <a:tab pos="457200" algn="l"/>
              </a:tabLst>
            </a:pPr>
            <a:endParaRPr lang="ru-RU" sz="16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Times New Roman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  <a:tabLst>
                <a:tab pos="457200" algn="l"/>
              </a:tabLst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Times New Roman"/>
            </a:endParaRPr>
          </a:p>
          <a:p>
            <a:pPr marL="45720" indent="0">
              <a:buNone/>
            </a:pPr>
            <a:endParaRPr lang="ru-RU" sz="26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lvl="0" indent="0" fontAlgn="base">
              <a:lnSpc>
                <a:spcPct val="2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ru-RU" sz="2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1196752"/>
            <a:ext cx="7478216" cy="5328592"/>
          </a:xfrm>
        </p:spPr>
        <p:txBody>
          <a:bodyPr/>
          <a:lstStyle/>
          <a:p>
            <a:pPr marL="273050" lvl="0" indent="-273050" algn="l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2400" b="0" u="sng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Фольклорные и православные праздники:</a:t>
            </a:r>
            <a:br>
              <a:rPr lang="ru-RU" altLang="ru-RU" sz="2400" b="0" u="sng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altLang="ru-RU" sz="1600" b="0" dirty="0" err="1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Осенины</a:t>
            </a: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», </a:t>
            </a: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Рождество», </a:t>
            </a: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Масленица», </a:t>
            </a: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Пасха», </a:t>
            </a: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Фольклорные посиделки», </a:t>
            </a: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Троица» и др.</a:t>
            </a:r>
            <a:b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4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24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400" b="0" u="sng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Бытовые праздники:</a:t>
            </a:r>
            <a:br>
              <a:rPr lang="ru-RU" altLang="ru-RU" sz="2400" b="0" u="sng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«Капустник», </a:t>
            </a: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Воздвиженье», </a:t>
            </a: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Семенов день», </a:t>
            </a: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 </a:t>
            </a: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Жаворонки» и др.</a:t>
            </a:r>
            <a:b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4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24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400" b="0" u="sng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Патриотические праздники:</a:t>
            </a:r>
            <a:br>
              <a:rPr lang="ru-RU" altLang="ru-RU" sz="2400" b="0" u="sng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«День Российской армии», </a:t>
            </a: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«День </a:t>
            </a: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Победы</a:t>
            </a:r>
            <a:r>
              <a:rPr lang="ru-RU" altLang="ru-RU" sz="1600" b="0" dirty="0" smtClean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» и др.</a:t>
            </a:r>
            <a: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600" b="0" dirty="0">
                <a:solidFill>
                  <a:srgbClr val="073E8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6813376" cy="6480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Традиции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учреждения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398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Целевой раздел ООП ДОО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7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32656"/>
            <a:ext cx="8928992" cy="6120680"/>
          </a:xfrm>
        </p:spPr>
        <p:txBody>
          <a:bodyPr>
            <a:normAutofit fontScale="25000" lnSpcReduction="20000"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Организация </a:t>
            </a:r>
            <a:r>
              <a:rPr lang="ru-RU" sz="9600" b="1" dirty="0">
                <a:solidFill>
                  <a:srgbClr val="C00000"/>
                </a:solidFill>
                <a:latin typeface="Times New Roman"/>
                <a:ea typeface="Times New Roman"/>
              </a:rPr>
              <a:t>развивающей предметно-пространственной </a:t>
            </a:r>
            <a:r>
              <a:rPr lang="ru-RU" sz="9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среды в соответствии с ФГОС</a:t>
            </a:r>
            <a:endParaRPr lang="ru-RU" sz="9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" indent="0" algn="just">
              <a:spcAft>
                <a:spcPts val="0"/>
              </a:spcAft>
              <a:buNone/>
            </a:pPr>
            <a:endParaRPr lang="ru-RU" sz="74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ru-RU" sz="7200" b="1" dirty="0" smtClean="0">
                <a:latin typeface="Times New Roman"/>
                <a:ea typeface="Times New Roman"/>
              </a:rPr>
              <a:t>Требования </a:t>
            </a:r>
            <a:r>
              <a:rPr lang="ru-RU" sz="7200" b="1" dirty="0">
                <a:latin typeface="Times New Roman"/>
                <a:ea typeface="Times New Roman"/>
              </a:rPr>
              <a:t>к развивающей предметно-пространственной среде.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/>
                <a:ea typeface="Times New Roman"/>
              </a:rPr>
              <a:t>1. Развивающая предметно-пространственная среда обеспечивает максимальную реализацию образовательного потенциала пространства  ДОУ, группы, а также территории, прилегающей к ДОУ ,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учета особенностей и коррекции недостатков их развития.</a:t>
            </a: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/>
                <a:ea typeface="Times New Roman"/>
              </a:rPr>
              <a:t>2. Развивающая предметно-пространственная среда должна обеспечивать возможность общения и совместной деятельности детей (в том числе детей разного возраста) и взрослых, двигательной активности детей, а также возможности для уединения.</a:t>
            </a: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/>
                <a:ea typeface="Times New Roman"/>
              </a:rPr>
              <a:t>3. Развивающая предметно-пространственная среда должна обеспечивать:</a:t>
            </a: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/>
                <a:ea typeface="Times New Roman"/>
              </a:rPr>
              <a:t>реализацию различных образовательных программ;</a:t>
            </a: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/>
                <a:ea typeface="Times New Roman"/>
              </a:rPr>
              <a:t>учет национально-культурных, климатических условий, в которых осуществляется образовательная деятельность;</a:t>
            </a: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/>
                <a:ea typeface="Times New Roman"/>
              </a:rPr>
              <a:t>учет возрастных особенностей детей.</a:t>
            </a: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/>
                <a:ea typeface="Times New Roman"/>
              </a:rPr>
              <a:t>4. 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безопасной.</a:t>
            </a:r>
          </a:p>
          <a:p>
            <a:pPr marL="45720" indent="0" algn="just">
              <a:lnSpc>
                <a:spcPct val="170000"/>
              </a:lnSpc>
              <a:spcAft>
                <a:spcPts val="0"/>
              </a:spcAft>
              <a:buNone/>
            </a:pPr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10652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3474720"/>
          </a:xfrm>
        </p:spPr>
        <p:txBody>
          <a:bodyPr/>
          <a:lstStyle/>
          <a:p>
            <a:pPr marL="45720" indent="0" algn="ctr">
              <a:buNone/>
            </a:pPr>
            <a:endParaRPr lang="ru-RU" sz="3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3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9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217760"/>
          </a:xfrm>
        </p:spPr>
        <p:txBody>
          <a:bodyPr>
            <a:normAutofit fontScale="77500" lnSpcReduction="20000"/>
          </a:bodyPr>
          <a:lstStyle/>
          <a:p>
            <a:pPr marL="0" indent="0" algn="ctr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1. Целевой раздел</a:t>
            </a:r>
          </a:p>
          <a:p>
            <a:pPr marL="0" indent="0" fontAlgn="base">
              <a:spcBef>
                <a:spcPts val="0"/>
              </a:spcBef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Пояснительная записка </a:t>
            </a:r>
            <a:endParaRPr lang="ru-RU" dirty="0" smtClean="0">
              <a:latin typeface="Arial"/>
            </a:endParaRPr>
          </a:p>
          <a:p>
            <a:pPr marL="0" indent="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Введение</a:t>
            </a:r>
            <a:endParaRPr lang="ru-RU" dirty="0" smtClean="0">
              <a:latin typeface="Arial"/>
            </a:endParaRPr>
          </a:p>
          <a:p>
            <a:pPr marL="0" indent="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Цели и задачи реализации Программы </a:t>
            </a:r>
            <a:endParaRPr lang="ru-RU" dirty="0" smtClean="0">
              <a:latin typeface="Arial"/>
            </a:endParaRPr>
          </a:p>
          <a:p>
            <a:pPr marL="0" indent="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Принципы и подходы к реализации Программы</a:t>
            </a:r>
            <a:endParaRPr lang="ru-RU" dirty="0" smtClean="0">
              <a:latin typeface="Arial"/>
            </a:endParaRPr>
          </a:p>
          <a:p>
            <a:pPr marL="0" indent="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Значимые характеристики, в том числе характеристики особенностей развития детей раннего и дошкольного возраста.</a:t>
            </a:r>
            <a:endParaRPr lang="ru-RU" dirty="0" smtClean="0">
              <a:latin typeface="Arial"/>
            </a:endParaRPr>
          </a:p>
          <a:p>
            <a:pPr marL="0" indent="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Планируемые результаты как ориентиры  освоения  воспитанниками</a:t>
            </a:r>
            <a:endParaRPr lang="ru-RU" dirty="0" smtClean="0">
              <a:latin typeface="Arial"/>
            </a:endParaRPr>
          </a:p>
          <a:p>
            <a:pPr marL="0" indent="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основной образовательной программы  дошкольного образования </a:t>
            </a:r>
            <a:endParaRPr lang="ru-RU" dirty="0" smtClean="0">
              <a:latin typeface="Arial"/>
            </a:endParaRPr>
          </a:p>
          <a:p>
            <a:pPr marL="0" indent="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Целевые ориентиры дошкольного образования, сформулированные в ФГОС дошкольного образования</a:t>
            </a:r>
            <a:endParaRPr lang="ru-RU" dirty="0" smtClean="0">
              <a:latin typeface="Arial"/>
            </a:endParaRPr>
          </a:p>
          <a:p>
            <a:pPr marL="0" indent="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Целевые ориентиры образования в раннем возрасте</a:t>
            </a:r>
            <a:endParaRPr lang="ru-RU" dirty="0" smtClean="0">
              <a:latin typeface="Arial"/>
            </a:endParaRPr>
          </a:p>
          <a:p>
            <a:pPr marL="0" indent="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Целевые ориентиры на этапе завершения дошкольного образования</a:t>
            </a:r>
            <a:endParaRPr lang="ru-RU" dirty="0" smtClean="0"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2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5"/>
            <a:ext cx="8352928" cy="4089840"/>
          </a:xfrm>
        </p:spPr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alt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29.12.2012  № 273-ФЗ  «Об образовании в Российской Федерации»;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Федеральный государственный образовательный стандарт дошкольного образования 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(утвержден 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приказом Министерства образования и науки Российской Федерации от 17 октября 2013 г. N 1155);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Санитарно-эпидемиологические требования к устройству, содержанию и организации режима работы  дошкольных образовательных организаций»</a:t>
            </a:r>
            <a:r>
              <a:rPr lang="ru-RU" alt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утверждены 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постановлением Главного государственного санитарного врача Российской  </a:t>
            </a:r>
            <a:r>
              <a:rPr lang="ru-RU" alt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15 мая 2013 года №26  «Об утверждении САНПИН» 2.4.3049-13)</a:t>
            </a:r>
            <a:endParaRPr lang="ru-RU" alt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426827" cy="1512168"/>
          </a:xfrm>
        </p:spPr>
        <p:txBody>
          <a:bodyPr/>
          <a:lstStyle/>
          <a:p>
            <a:pPr marL="182880" indent="0">
              <a:buNone/>
            </a:pPr>
            <a:r>
              <a:rPr lang="ru-RU" alt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нормативно-правовые документы </a:t>
            </a:r>
            <a:r>
              <a:rPr lang="ru-RU" altLang="ru-RU" sz="24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дошкольному воспитанию:</a:t>
            </a:r>
            <a:r>
              <a:rPr lang="ru-RU" altLang="ru-RU" sz="2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4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9" y="332657"/>
            <a:ext cx="8496944" cy="72008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Общие сведения о коллективе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детей МДОБУ д/с № 12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211638"/>
              </p:ext>
            </p:extLst>
          </p:nvPr>
        </p:nvGraphicFramePr>
        <p:xfrm>
          <a:off x="755576" y="1556792"/>
          <a:ext cx="7704856" cy="36004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65407"/>
                <a:gridCol w="2545945"/>
                <a:gridCol w="1600308"/>
                <a:gridCol w="1793196"/>
              </a:tblGrid>
              <a:tr h="10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Возрастная категория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Направленность групп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Количество групп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Количество детей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 2 до 3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Общеразвивающая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Общеразвивающая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5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Общеразвивающая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От 6 до 7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Общеразвивающая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43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Всего 4 группы  –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82</a:t>
                      </a:r>
                      <a:r>
                        <a:rPr lang="ru-RU" sz="2000" b="1" baseline="0" dirty="0" smtClean="0">
                          <a:effectLst/>
                          <a:latin typeface="Times New Roman"/>
                          <a:ea typeface="Times New Roman"/>
                        </a:rPr>
                        <a:t> ребенка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6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712968" cy="1008112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+mn-cs"/>
              </a:rPr>
              <a:t>Цели и задачи реализации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+mn-cs"/>
              </a:rPr>
              <a:t>ООП ДО</a:t>
            </a:r>
            <a:r>
              <a:rPr lang="ru-RU" sz="2400" b="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+mn-cs"/>
              </a:rPr>
              <a:t/>
            </a:r>
            <a:br>
              <a:rPr lang="ru-RU" sz="2400" b="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+mn-cs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6046" y="1268760"/>
            <a:ext cx="75608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ФГОС дошкольного образования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Устав ДОУ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реализуемая примерная общеобразовательная программа дошкольного образования «От рождения до школы» под редакцией Н.Е.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Вераксы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, Т.С Комаровой, М.А. Васильевой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приоритетное направление – духовно-нравственное развитие дошкольников с учетом регионального компонента. 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02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08912" cy="5073744"/>
          </a:xfrm>
        </p:spPr>
        <p:txBody>
          <a:bodyPr>
            <a:normAutofit fontScale="85000" lnSpcReduction="100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Цели 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реализации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основной образовательной программы  дошкольного  образования в соответствии с ФГОС дошкольного образования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</a:p>
          <a:p>
            <a:pPr marL="571500" indent="-342900" algn="just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всестороннее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формирование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особенностей,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571500" indent="-342900" algn="just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развитие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физических, интеллектуальных, нравственных, эстетических качеств, </a:t>
            </a:r>
            <a:endParaRPr lang="ru-RU" sz="2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571500" indent="-342900" algn="just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формирование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предпосылок учебной деятельности, </a:t>
            </a:r>
            <a:endParaRPr lang="ru-RU" sz="2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571500" indent="-342900" algn="just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сохранение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и укрепление здоровья детей дошкольного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0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80920" cy="6336704"/>
          </a:xfrm>
        </p:spPr>
        <p:txBody>
          <a:bodyPr>
            <a:normAutofit fontScale="55000" lnSpcReduction="20000"/>
          </a:bodyPr>
          <a:lstStyle/>
          <a:p>
            <a:pPr indent="0" algn="ctr">
              <a:lnSpc>
                <a:spcPts val="2160"/>
              </a:lnSpc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Задачи:</a:t>
            </a:r>
          </a:p>
          <a:p>
            <a:pPr indent="0">
              <a:lnSpc>
                <a:spcPts val="2160"/>
              </a:lnSpc>
              <a:spcAft>
                <a:spcPts val="0"/>
              </a:spcAft>
              <a:buNone/>
            </a:pPr>
            <a:endParaRPr lang="ru-RU" sz="44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</a:rPr>
              <a:t>1. Охрана и укрепление физического и психического здоровья детей, в том числе их эмоционального благополучия;</a:t>
            </a:r>
          </a:p>
          <a:p>
            <a:pPr indent="450215" algn="just">
              <a:spcAft>
                <a:spcPts val="0"/>
              </a:spcAft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</a:rPr>
              <a:t>2.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здоровья).</a:t>
            </a:r>
          </a:p>
          <a:p>
            <a:pPr indent="450215" algn="just">
              <a:spcAft>
                <a:spcPts val="0"/>
              </a:spcAft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</a:rPr>
              <a:t>3.Обеспечение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образования).</a:t>
            </a:r>
          </a:p>
          <a:p>
            <a:pPr indent="450215" algn="just">
              <a:spcAft>
                <a:spcPts val="0"/>
              </a:spcAft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</a:rPr>
              <a:t>4. 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миром.</a:t>
            </a:r>
          </a:p>
          <a:p>
            <a:pPr indent="450215" algn="just">
              <a:spcAft>
                <a:spcPts val="0"/>
              </a:spcAft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</a:rPr>
              <a:t>5.Объединение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общества.</a:t>
            </a:r>
          </a:p>
          <a:p>
            <a:pPr indent="450215" algn="just">
              <a:spcAft>
                <a:spcPts val="0"/>
              </a:spcAft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</a:rPr>
              <a:t>6.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деятельности.</a:t>
            </a:r>
          </a:p>
          <a:p>
            <a:pPr indent="450215" algn="just">
              <a:spcAft>
                <a:spcPts val="0"/>
              </a:spcAft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</a:rPr>
              <a:t>7.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детей.</a:t>
            </a:r>
          </a:p>
          <a:p>
            <a:pPr indent="450215" algn="just">
              <a:spcAft>
                <a:spcPts val="0"/>
              </a:spcAft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</a:rPr>
              <a:t>8.Формирование социокультурной среды, соответствующей возрастным, индивидуальным, психологическим и физиологическим особенностям детей.</a:t>
            </a:r>
          </a:p>
          <a:p>
            <a:pPr indent="450215" algn="just">
              <a:spcAft>
                <a:spcPts val="0"/>
              </a:spcAft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</a:rPr>
              <a:t>9.Обеспечение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indent="450215" algn="just"/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5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505</TotalTime>
  <Words>2728</Words>
  <Application>Microsoft Office PowerPoint</Application>
  <PresentationFormat>Экран (4:3)</PresentationFormat>
  <Paragraphs>327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Воздушный поток</vt:lpstr>
      <vt:lpstr>Презентация  основной образовательной программы МДОБУ «Детский сад общеразвивающего вида № 12 «Золотой ключик»   г. Арсеньев  </vt:lpstr>
      <vt:lpstr>Структура  основной образовательной программы ДОУ</vt:lpstr>
      <vt:lpstr>Презентация PowerPoint</vt:lpstr>
      <vt:lpstr>Презентация PowerPoint</vt:lpstr>
      <vt:lpstr>Основные нормативно-правовые документы по дошкольному воспитанию: </vt:lpstr>
      <vt:lpstr>Общие сведения о коллективе детей МДОБУ д/с № 12</vt:lpstr>
      <vt:lpstr>Цели и задачи реализации ООП ДО </vt:lpstr>
      <vt:lpstr>Презентация PowerPoint</vt:lpstr>
      <vt:lpstr>Презентация PowerPoint</vt:lpstr>
      <vt:lpstr>Основные цели реализации примерной общеобразовательной программы дошкольного образования «От рождения до школы» под редакцией Н.Е. Вераксы, Т.С Комаровой, М.А. Васильевой:    - создание благоприятных условий для проживания ребенка дошкольного детства;  -  формирование основ базовой культуры личности;  - всестороннее развитие психических и физических качеств в соответствии с возрастными индивидуальными особенностями.  - подготовка ребенка к жизни в современном обществе  Цели приоритетного направления ООП ДО: воспитание духовно-нравственной личности ребенка;  охрана и укрепление физического и психического здоровья ребенка, в том числе его эмоционального благополучия; воспитание гражданственности, патриотизма. </vt:lpstr>
      <vt:lpstr>Принципы и подходы к формированию ООП ДО   </vt:lpstr>
      <vt:lpstr>Планируемые результаты освоения ООП ДО </vt:lpstr>
      <vt:lpstr>Целевые ориентиры на этапе завершения  дошкольного образования: - 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-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- 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 - 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у ребенка развита крупная и мелкая моторика; он подвижен, вынослив, владеет основными движениями, может контролировать свои движения и управлять ими; -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-ребенок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 </vt:lpstr>
      <vt:lpstr>Презентация PowerPoint</vt:lpstr>
      <vt:lpstr>Презентация PowerPoint</vt:lpstr>
      <vt:lpstr>Основные области ООП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Фольклорные и православные праздники: «Осенины»,  «Рождество»,  «Масленица»,  «Пасха»,  «Фольклорные посиделки»,  «Троица» и др.  Бытовые праздники: «Капустник»,  «Воздвиженье»,  «Семенов день»,  « Жаворонки» и др.  Патриотические праздники: «День Российской армии»,  «День Победы» и др.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основной общеобразовательной программы МДОБУ «Детский сад общеразвивающего вида № 12 «Золотой ключик»</dc:title>
  <dc:creator>СанСаныч</dc:creator>
  <cp:lastModifiedBy>Таня</cp:lastModifiedBy>
  <cp:revision>47</cp:revision>
  <dcterms:created xsi:type="dcterms:W3CDTF">2015-02-08T01:25:14Z</dcterms:created>
  <dcterms:modified xsi:type="dcterms:W3CDTF">2015-02-10T00:46:55Z</dcterms:modified>
</cp:coreProperties>
</file>