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6" r:id="rId2"/>
  </p:sldMasterIdLst>
  <p:notesMasterIdLst>
    <p:notesMasterId r:id="rId31"/>
  </p:notesMasterIdLst>
  <p:sldIdLst>
    <p:sldId id="256" r:id="rId3"/>
    <p:sldId id="360" r:id="rId4"/>
    <p:sldId id="283" r:id="rId5"/>
    <p:sldId id="344" r:id="rId6"/>
    <p:sldId id="309" r:id="rId7"/>
    <p:sldId id="311" r:id="rId8"/>
    <p:sldId id="315" r:id="rId9"/>
    <p:sldId id="312" r:id="rId10"/>
    <p:sldId id="257" r:id="rId11"/>
    <p:sldId id="268" r:id="rId12"/>
    <p:sldId id="269" r:id="rId13"/>
    <p:sldId id="356" r:id="rId14"/>
    <p:sldId id="320" r:id="rId15"/>
    <p:sldId id="321" r:id="rId16"/>
    <p:sldId id="322" r:id="rId17"/>
    <p:sldId id="323" r:id="rId18"/>
    <p:sldId id="357" r:id="rId19"/>
    <p:sldId id="314" r:id="rId20"/>
    <p:sldId id="317" r:id="rId21"/>
    <p:sldId id="318" r:id="rId22"/>
    <p:sldId id="319" r:id="rId23"/>
    <p:sldId id="324" r:id="rId24"/>
    <p:sldId id="358" r:id="rId25"/>
    <p:sldId id="325" r:id="rId26"/>
    <p:sldId id="359" r:id="rId27"/>
    <p:sldId id="361" r:id="rId28"/>
    <p:sldId id="362" r:id="rId29"/>
    <p:sldId id="36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71916010498688E-2"/>
          <c:y val="0.11342592592592593"/>
          <c:w val="0.5145185914260717"/>
          <c:h val="0.77314814814814814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Лист1!$A$1:$A$4</c:f>
              <c:strCache>
                <c:ptCount val="3"/>
                <c:pt idx="0">
                  <c:v>пассивный отдых, дома</c:v>
                </c:pt>
                <c:pt idx="1">
                  <c:v>активный отдых</c:v>
                </c:pt>
                <c:pt idx="2">
                  <c:v>по-разному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0.43</c:v>
                </c:pt>
                <c:pt idx="1">
                  <c:v>0.23</c:v>
                </c:pt>
                <c:pt idx="2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4675131233595797"/>
          <c:y val="0.24513998250218721"/>
          <c:w val="0.43658202099737525"/>
          <c:h val="0.50972003499562557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Лист1!$A$1:$A$4</c:f>
              <c:strCache>
                <c:ptCount val="4"/>
                <c:pt idx="0">
                  <c:v>постоянно</c:v>
                </c:pt>
                <c:pt idx="1">
                  <c:v>часто</c:v>
                </c:pt>
                <c:pt idx="2">
                  <c:v>очень редко</c:v>
                </c:pt>
                <c:pt idx="3">
                  <c:v>не занимаемся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0.18</c:v>
                </c:pt>
                <c:pt idx="1">
                  <c:v>0.23</c:v>
                </c:pt>
                <c:pt idx="2">
                  <c:v>0.27</c:v>
                </c:pt>
                <c:pt idx="3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85BFE-E5E3-4259-A1ED-EC31847CA77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9090-737D-4382-BA8D-ABD0B2DBC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0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1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1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1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79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0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2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1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6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2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80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3CFFE3-3F53-475F-AE8A-721CD571F97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4612E3-A3EA-4282-A655-014B4A4F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D582-0788-4A93-BD4D-46E42C1239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183A-BED0-4406-AF1A-EC66736717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84784"/>
            <a:ext cx="8458200" cy="3096344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воспитанников</a:t>
            </a:r>
            <a:br>
              <a:rPr lang="ru-RU" alt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«здоровым быть здорово!»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88640"/>
            <a:ext cx="8458200" cy="115212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</a:t>
            </a:r>
          </a:p>
          <a:p>
            <a:pPr algn="ctr"/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«Детский сад общеразвивающего вида № 12 «Золотой ключик»</a:t>
            </a:r>
          </a:p>
          <a:p>
            <a:pPr algn="ctr"/>
            <a:r>
              <a:rPr lang="ru-RU" altLang="ru-RU" sz="45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Арсеньевского</a:t>
            </a:r>
            <a:r>
              <a:rPr lang="ru-RU" altLang="ru-RU" sz="4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357826"/>
            <a:ext cx="5643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Разработчики проекта:  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рабочая группа  педагогических работников ДОО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3" y="3717032"/>
            <a:ext cx="3528393" cy="188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азработка и организация системы физкультурно-оздоровительной работы через внедрение программы «</a:t>
            </a:r>
            <a:r>
              <a:rPr lang="ru-RU" sz="28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Маугли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», приобретение и установка уличного спортивного оборудования на спортивной площадке ДОО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933056"/>
            <a:ext cx="3384376" cy="236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  <a:buClrTx/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разработать систему физкультурно – оздоровительной работы в ДОО за счет внедрения спортивно-оздоровительной программы «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Маугли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», разработанной тренером-преподавателем по спортивной гимнастике А.В. Петровым, в образовательный процесс;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ClrTx/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продолжить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организацию благоприятных условий для сохранения и укрепления здоровья воспитанников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(приобретение спортивного уличного оборудования для  эффективного функционирования спортивной площадки ДОО, пополнение и обновление спортивного инвентаря);</a:t>
            </a:r>
            <a:endParaRPr lang="ru-RU" sz="28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ClrTx/>
              <a:buFont typeface="Wingdings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спроектировать  модель сотруд­ничества детского сада и семьи по формированию осознанного, творческого, бережного отношения к здоровью детей с целью повышения его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уровня с учетом внедрения спортивно-оздоровительной программы «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Маугли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"/>
              <a:tabLst>
                <a:tab pos="630555" algn="l"/>
              </a:tabLst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altLang="ru-RU" sz="3200" b="1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3200" b="1" dirty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82900" y="4293096"/>
            <a:ext cx="2520280" cy="1008112"/>
          </a:xfrm>
          <a:prstGeom prst="ellipse">
            <a:avLst/>
          </a:prstGeom>
          <a:solidFill>
            <a:srgbClr val="C3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Воспитанники ДОО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31840" y="1916832"/>
            <a:ext cx="2520280" cy="1008112"/>
          </a:xfrm>
          <a:prstGeom prst="ellipse">
            <a:avLst/>
          </a:prstGeom>
          <a:solidFill>
            <a:srgbClr val="C3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Педагоги ДОО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80720" y="4316953"/>
            <a:ext cx="2520280" cy="1008112"/>
          </a:xfrm>
          <a:prstGeom prst="ellipse">
            <a:avLst/>
          </a:prstGeom>
          <a:solidFill>
            <a:srgbClr val="C3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Родители воспитанников ДОО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 rot="2023507">
            <a:off x="2640765" y="2540838"/>
            <a:ext cx="324787" cy="1932738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 rot="19514756">
            <a:off x="5870178" y="2486030"/>
            <a:ext cx="370604" cy="2135093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5400000">
            <a:off x="4423857" y="3284307"/>
            <a:ext cx="336183" cy="2977539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Механизмы  </a:t>
            </a: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реализации: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Tx/>
              <a:buFont typeface="Wingdings"/>
              <a:buChar char=""/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ClrTx/>
              <a:buFont typeface="Wingdings"/>
              <a:buChar char=""/>
            </a:pPr>
            <a:endParaRPr lang="ru-RU" sz="18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3945" y="1412776"/>
            <a:ext cx="7344816" cy="1008112"/>
          </a:xfrm>
          <a:prstGeom prst="rect">
            <a:avLst/>
          </a:prstGeom>
          <a:solidFill>
            <a:srgbClr val="C3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Организация в ДОО благоприятных условий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для  сохранения и укрепления здоровья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воспитанников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945" y="5202753"/>
            <a:ext cx="7344816" cy="1008112"/>
          </a:xfrm>
          <a:prstGeom prst="rect">
            <a:avLst/>
          </a:prstGeom>
          <a:solidFill>
            <a:srgbClr val="C3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спортивных традиций ДОО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6446" y="3284984"/>
            <a:ext cx="7344816" cy="1008112"/>
          </a:xfrm>
          <a:prstGeom prst="rect">
            <a:avLst/>
          </a:prstGeom>
          <a:solidFill>
            <a:srgbClr val="C3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SzPct val="70000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Организация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обучения педагогов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освоению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спортивно-оздоровительной программы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Маугли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57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</a:pPr>
            <a:r>
              <a:rPr lang="ru-RU" sz="3100" b="1" cap="none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+mn-cs"/>
              </a:rPr>
              <a:t>Организация </a:t>
            </a:r>
            <a:r>
              <a:rPr lang="ru-RU" sz="3100" b="1" cap="non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+mn-cs"/>
              </a:rPr>
              <a:t> благоприятной среды </a:t>
            </a:r>
            <a:r>
              <a:rPr lang="ru-RU" sz="3100" b="1" cap="none" dirty="0">
                <a:solidFill>
                  <a:srgbClr val="002060"/>
                </a:solidFill>
                <a:effectLst/>
                <a:latin typeface="Times New Roman"/>
                <a:ea typeface="+mn-ea"/>
                <a:cs typeface="+mn-cs"/>
              </a:rPr>
              <a:t>для  сохранения и укрепления здоровья воспитанников </a:t>
            </a:r>
            <a:r>
              <a:rPr lang="ru-RU" sz="2400" cap="none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2400" cap="none" dirty="0">
                <a:solidFill>
                  <a:srgbClr val="00000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установка спортивного уличного оборудования: волейбольные стойки с сеткой,  лабиринт детский, бревно на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цепях;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 приобретение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будо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-матов, гимнастических скамеек для реализации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спортивно-оздоровительной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программы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»;</a:t>
            </a: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пополнение и обновление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развивающей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предметно-пространственной среды в групповых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помещениях 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прогулочных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площадках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для физкультурно-спортивной деятельности.</a:t>
            </a:r>
            <a:endParaRPr lang="ru-RU" sz="2400" dirty="0">
              <a:solidFill>
                <a:srgbClr val="4E3B30"/>
              </a:solidFill>
            </a:endParaRPr>
          </a:p>
          <a:p>
            <a:pPr lvl="0" algn="just">
              <a:lnSpc>
                <a:spcPct val="150000"/>
              </a:lnSpc>
              <a:buClrTx/>
              <a:buFont typeface="Wingdings"/>
              <a:buChar char=""/>
              <a:tabLst>
                <a:tab pos="457200" algn="l"/>
              </a:tabLst>
            </a:pPr>
            <a:endParaRPr lang="ru-RU" sz="2400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ClrTx/>
              <a:buNone/>
              <a:tabLst>
                <a:tab pos="457200" algn="l"/>
              </a:tabLst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2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Организация </a:t>
            </a:r>
            <a:r>
              <a:rPr lang="ru-RU" sz="2800" b="1" cap="non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обучения педагогов освоению спортивно-оздоровительной программы «</a:t>
            </a:r>
            <a:r>
              <a:rPr lang="ru-RU" sz="2800" b="1" cap="none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Маугли</a:t>
            </a:r>
            <a:r>
              <a:rPr lang="ru-RU" sz="2800" b="1" cap="non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</a:rPr>
              <a:t>участие </a:t>
            </a:r>
            <a:r>
              <a:rPr lang="ru-RU" sz="2400" dirty="0">
                <a:solidFill>
                  <a:schemeClr val="tx1"/>
                </a:solidFill>
                <a:latin typeface="Times New Roman"/>
              </a:rPr>
              <a:t>педагогов в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</a:rPr>
              <a:t>курсах, 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</a:rPr>
              <a:t>вебинарах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</a:rPr>
              <a:t>, семинарах </a:t>
            </a:r>
            <a:r>
              <a:rPr lang="ru-RU" sz="2400" dirty="0">
                <a:solidFill>
                  <a:schemeClr val="tx1"/>
                </a:solidFill>
                <a:latin typeface="Times New Roman"/>
              </a:rPr>
              <a:t>по организации и внедрению спортивно-оздоровительной программы «</a:t>
            </a:r>
            <a:r>
              <a:rPr lang="ru-RU" sz="2400" dirty="0" err="1">
                <a:solidFill>
                  <a:schemeClr val="tx1"/>
                </a:solidFill>
                <a:latin typeface="Times New Roman"/>
              </a:rPr>
              <a:t>Маугли</a:t>
            </a:r>
            <a:r>
              <a:rPr lang="ru-RU" sz="2400" dirty="0">
                <a:solidFill>
                  <a:schemeClr val="tx1"/>
                </a:solidFill>
                <a:latin typeface="Times New Roman"/>
              </a:rPr>
              <a:t>» в ДОО;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оздание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лэпбуков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для педагогов с методическими материалами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для реализации спортивно-оздоровительной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программы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»;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организация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мастер-классов для педагогов по освоению техники выполнения упражнений спортивно-оздоровительной программы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»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32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2500" b="1" cap="none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Организация спортивных традиций ДОО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0354"/>
              </p:ext>
            </p:extLst>
          </p:nvPr>
        </p:nvGraphicFramePr>
        <p:xfrm>
          <a:off x="107504" y="1268761"/>
          <a:ext cx="8928992" cy="5522700"/>
        </p:xfrm>
        <a:graphic>
          <a:graphicData uri="http://schemas.openxmlformats.org/drawingml/2006/table">
            <a:tbl>
              <a:tblPr firstRow="1" firstCol="1" bandRow="1"/>
              <a:tblGrid>
                <a:gridCol w="637044"/>
                <a:gridCol w="5815840"/>
                <a:gridCol w="2476108"/>
              </a:tblGrid>
              <a:tr h="69675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организации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Периодичность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6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Утренняя гимнастика с включением игр и упражнений спортивно-оздоровительной программы «Маугли»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ежедневно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7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Спортивные игровые упражнения на прогулке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ежедневно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7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Выход  детей на прогулку со спортивной речевкой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ежедневно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7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Физкультурные досуги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раз в неделю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13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Организованная образовательная деятельность по физическому развитию воспитанников с использованием комплексов спортивно-оздоровительной программы «Маугли»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раза в неделю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96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Малые Олимпийские игры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раза в год (зима, лето)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8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Встречи с интересными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людьми (спортсмены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города)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раз в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квартал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8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Выход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воспитанников старшего дошкольного возраста в СК «Юность», «Полет» (соревнования)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месяц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Сроки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 – 1 год (январь – декабрь)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этапы реализации: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400600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Организационный 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этап</a:t>
            </a:r>
            <a:r>
              <a:rPr lang="ru-RU" sz="3500" b="1" dirty="0">
                <a:solidFill>
                  <a:srgbClr val="C00000"/>
                </a:solidFill>
                <a:latin typeface="Times New Roman"/>
              </a:rPr>
              <a:t> </a:t>
            </a:r>
            <a:endParaRPr lang="ru-RU" sz="3500" b="1" dirty="0" smtClean="0">
              <a:solidFill>
                <a:srgbClr val="C00000"/>
              </a:solidFill>
              <a:latin typeface="Times New Roman"/>
            </a:endParaRPr>
          </a:p>
          <a:p>
            <a:pPr lvl="0" algn="just">
              <a:buClrTx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Изучение педагогами ДОО содержания и структуры</a:t>
            </a:r>
            <a:r>
              <a:rPr lang="ru-RU" sz="2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организации системы оздоровления воспитанников ДОО, используя </a:t>
            </a:r>
            <a:r>
              <a:rPr lang="ru-RU" sz="26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программу «</a:t>
            </a:r>
            <a:r>
              <a:rPr lang="ru-RU" sz="2600" dirty="0" err="1" smtClean="0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ru-RU" sz="2600" dirty="0">
              <a:solidFill>
                <a:srgbClr val="000000"/>
              </a:solidFill>
              <a:latin typeface="Times New Roman"/>
            </a:endParaRPr>
          </a:p>
          <a:p>
            <a:pPr lvl="0" algn="just">
              <a:buClrTx/>
              <a:buFont typeface="Wingdings" pitchFamily="2" charset="2"/>
              <a:buChar char="ü"/>
            </a:pPr>
            <a:r>
              <a:rPr lang="ru-RU" sz="2600" dirty="0">
                <a:solidFill>
                  <a:srgbClr val="000000"/>
                </a:solidFill>
                <a:latin typeface="Times New Roman"/>
              </a:rPr>
              <a:t>Анкетирование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родителей</a:t>
            </a:r>
            <a:r>
              <a:rPr lang="ru-RU" sz="2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«Здоровый образ жизни в семье», «Как Вы относитесь к спорту?» и др.</a:t>
            </a:r>
            <a:endParaRPr lang="ru-RU" sz="2600" dirty="0">
              <a:solidFill>
                <a:srgbClr val="000000"/>
              </a:solidFill>
              <a:latin typeface="Times New Roman"/>
            </a:endParaRPr>
          </a:p>
          <a:p>
            <a:pPr lvl="0" algn="just">
              <a:buClrTx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Беседы </a:t>
            </a:r>
            <a:r>
              <a:rPr lang="ru-RU" sz="2600" dirty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воспитанниками </a:t>
            </a:r>
            <a:r>
              <a:rPr lang="ru-RU" sz="2600" dirty="0">
                <a:solidFill>
                  <a:srgbClr val="000000"/>
                </a:solidFill>
                <a:latin typeface="Times New Roman"/>
              </a:rPr>
              <a:t>о пользе занятий спортом и физическими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упражнениями</a:t>
            </a:r>
            <a:r>
              <a:rPr lang="ru-RU" sz="2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такое здоровье?», «Как сохранить и укрепить свое здоровье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?» и др.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Font typeface="Wingdings" pitchFamily="2" charset="2"/>
              <a:buChar char="ü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Пополнение и обновление развивающей </a:t>
            </a:r>
            <a:r>
              <a:rPr lang="ru-RU" sz="2600" dirty="0">
                <a:solidFill>
                  <a:srgbClr val="000000"/>
                </a:solidFill>
                <a:latin typeface="Times New Roman"/>
              </a:rPr>
              <a:t>предметно-пространственной среды в групповых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помещениях и </a:t>
            </a:r>
            <a:r>
              <a:rPr lang="ru-RU" sz="2600" dirty="0">
                <a:solidFill>
                  <a:srgbClr val="000000"/>
                </a:solidFill>
                <a:latin typeface="Times New Roman"/>
              </a:rPr>
              <a:t>прогулочных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площадках </a:t>
            </a:r>
            <a:r>
              <a:rPr lang="ru-RU" sz="2600" dirty="0">
                <a:solidFill>
                  <a:srgbClr val="000000"/>
                </a:solidFill>
                <a:latin typeface="Times New Roman"/>
              </a:rPr>
              <a:t>для физкультурно-спортивной </a:t>
            </a: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деятельности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9539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62646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800" b="1" dirty="0" smtClean="0">
                <a:solidFill>
                  <a:srgbClr val="C00000"/>
                </a:solidFill>
                <a:latin typeface="Times New Roman"/>
              </a:rPr>
              <a:t>Практический этап</a:t>
            </a:r>
          </a:p>
          <a:p>
            <a:pPr marL="0" indent="0">
              <a:buNone/>
            </a:pPr>
            <a:r>
              <a:rPr lang="ru-RU" sz="8000" b="1" u="sng" dirty="0" smtClean="0">
                <a:solidFill>
                  <a:schemeClr val="tx1"/>
                </a:solidFill>
                <a:latin typeface="Times New Roman"/>
              </a:rPr>
              <a:t>Работа с педагогами: </a:t>
            </a: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6200" dirty="0">
                <a:solidFill>
                  <a:srgbClr val="000000"/>
                </a:solidFill>
                <a:latin typeface="Times New Roman"/>
              </a:rPr>
              <a:t>Участие педагогов в </a:t>
            </a:r>
            <a:r>
              <a:rPr lang="ru-RU" sz="6200" dirty="0" err="1">
                <a:solidFill>
                  <a:srgbClr val="000000"/>
                </a:solidFill>
                <a:latin typeface="Times New Roman"/>
              </a:rPr>
              <a:t>вебинарах</a:t>
            </a:r>
            <a:r>
              <a:rPr lang="ru-RU" sz="6200" dirty="0">
                <a:solidFill>
                  <a:srgbClr val="000000"/>
                </a:solidFill>
                <a:latin typeface="Times New Roman"/>
              </a:rPr>
              <a:t> по 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организации и введению спортивно-оздоровительной программы </a:t>
            </a:r>
            <a:r>
              <a:rPr lang="ru-RU" sz="6200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62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» в ДОО</a:t>
            </a:r>
            <a:endParaRPr lang="ru-RU" sz="6200" dirty="0">
              <a:solidFill>
                <a:srgbClr val="000000"/>
              </a:solidFill>
              <a:latin typeface="Times New Roman"/>
            </a:endParaRP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6200" dirty="0">
                <a:solidFill>
                  <a:srgbClr val="000000"/>
                </a:solidFill>
                <a:latin typeface="Times New Roman"/>
              </a:rPr>
              <a:t>Создание </a:t>
            </a:r>
            <a:r>
              <a:rPr lang="ru-RU" sz="6200" dirty="0" err="1">
                <a:solidFill>
                  <a:srgbClr val="000000"/>
                </a:solidFill>
                <a:latin typeface="Times New Roman"/>
              </a:rPr>
              <a:t>лэпбуков</a:t>
            </a:r>
            <a:r>
              <a:rPr lang="ru-RU" sz="6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для педагогов с методическими материалами спортивно-оздоровительной программы «</a:t>
            </a:r>
            <a:r>
              <a:rPr lang="ru-RU" sz="6200" dirty="0" err="1" smtClean="0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» о </a:t>
            </a:r>
            <a:r>
              <a:rPr lang="ru-RU" sz="6200" dirty="0" err="1" smtClean="0">
                <a:solidFill>
                  <a:srgbClr val="000000"/>
                </a:solidFill>
                <a:latin typeface="Times New Roman"/>
              </a:rPr>
              <a:t>здоровьесбережении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 воспитанников ДОО </a:t>
            </a: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Организация мастер-классов для педагогов по освоению техники выполнения упражнений </a:t>
            </a:r>
            <a:r>
              <a:rPr lang="ru-RU" sz="6200" dirty="0">
                <a:solidFill>
                  <a:srgbClr val="000000"/>
                </a:solidFill>
                <a:latin typeface="Times New Roman"/>
              </a:rPr>
              <a:t>спортивно-оздоровительной программы «</a:t>
            </a:r>
            <a:r>
              <a:rPr lang="ru-RU" sz="62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» </a:t>
            </a:r>
          </a:p>
          <a:p>
            <a:pPr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Организация </a:t>
            </a:r>
            <a:r>
              <a:rPr lang="ru-RU" sz="6200" dirty="0">
                <a:solidFill>
                  <a:srgbClr val="000000"/>
                </a:solidFill>
                <a:latin typeface="Times New Roman"/>
              </a:rPr>
              <a:t>ежедневной утренней 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гимнастики с включением игр и упражнений спортивно-оздоровительной программы «</a:t>
            </a:r>
            <a:r>
              <a:rPr lang="ru-RU" sz="6200" dirty="0" err="1" smtClean="0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ru-RU" sz="62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Проведение организованной образовательной деятельности </a:t>
            </a:r>
            <a:r>
              <a:rPr lang="ru-RU" sz="6200" dirty="0">
                <a:solidFill>
                  <a:srgbClr val="000000"/>
                </a:solidFill>
                <a:latin typeface="Times New Roman"/>
              </a:rPr>
              <a:t>по физическому развитию воспитанников 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с использованием комплексов спортивно-оздоровительной программы «</a:t>
            </a:r>
            <a:r>
              <a:rPr lang="ru-RU" sz="6200" dirty="0" err="1" smtClean="0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»</a:t>
            </a:r>
          </a:p>
          <a:p>
            <a:pPr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6200" dirty="0" smtClean="0">
                <a:solidFill>
                  <a:srgbClr val="000000"/>
                </a:solidFill>
                <a:latin typeface="Times New Roman"/>
              </a:rPr>
              <a:t>Организация спортивных традиций ДОО </a:t>
            </a:r>
          </a:p>
          <a:p>
            <a:pPr>
              <a:lnSpc>
                <a:spcPct val="120000"/>
              </a:lnSpc>
            </a:pPr>
            <a:endParaRPr lang="ru-RU" sz="6400" dirty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20000"/>
              </a:lnSpc>
            </a:pPr>
            <a:endParaRPr lang="ru-RU" sz="6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8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Идея проекта</a:t>
            </a:r>
            <a:r>
              <a:rPr lang="ru-RU" altLang="ru-RU" sz="3200" b="1" u="sng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3200" b="1" u="sng" dirty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ClrTx/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системы физкультурно-оздоровительной работы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ДОО через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внедрение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реализацию программы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Маугли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»,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разработанной тренером-преподавателем по спортивной гимнастике А.В. Петровым,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для повышения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показателей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здоровья и физического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развития воспитанников </a:t>
            </a: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lvl="0" indent="0" algn="just">
              <a:lnSpc>
                <a:spcPct val="150000"/>
              </a:lnSpc>
              <a:buClr>
                <a:srgbClr val="F0A22E"/>
              </a:buClr>
              <a:buNone/>
            </a:pPr>
            <a:endParaRPr lang="ru-RU" sz="28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indent="0" algn="just">
              <a:lnSpc>
                <a:spcPct val="150000"/>
              </a:lnSpc>
              <a:buClr>
                <a:srgbClr val="F0A22E"/>
              </a:buClr>
              <a:buNone/>
            </a:pPr>
            <a:endParaRPr lang="ru-RU" sz="2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4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12088" cy="65527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/>
              </a:rPr>
              <a:t>Практический </a:t>
            </a:r>
            <a:r>
              <a:rPr lang="ru-RU" sz="3800" b="1" dirty="0">
                <a:solidFill>
                  <a:srgbClr val="C00000"/>
                </a:solidFill>
                <a:latin typeface="Times New Roman"/>
              </a:rPr>
              <a:t>этап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3100" b="1" u="sng" dirty="0" smtClean="0">
                <a:solidFill>
                  <a:prstClr val="black"/>
                </a:solidFill>
                <a:latin typeface="Times New Roman"/>
              </a:rPr>
              <a:t>Работа с воспитанниками: 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Презентации для детей «Виды спорта», «Быть здоровым очень просто», «Легкая атлетика – королева спорта» и др.		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Спортивные праздники, развлечения, дни Здоровья.	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Выставки детского творчества «Мы со спортом дружим», «Мы - спортсмены! Чемпионы!» и др.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Экскурсии в городские спортивные школы, городскую библиотеку 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Подвижные и спортивные игры с прыжками (длинная и короткая скакалки, резинки, классики и др.). 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Подвижные и спортивные игры с бегом. 	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Подвижные и спортивные игры и упражнения на ловкость, силу, скорость, выносливость. 	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Подвижные и спортивные игры с метанием (школа мяча).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Игры-эстафеты.</a:t>
            </a:r>
          </a:p>
          <a:p>
            <a:pPr lvl="0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2600" dirty="0" smtClean="0">
                <a:solidFill>
                  <a:srgbClr val="000000"/>
                </a:solidFill>
                <a:latin typeface="Times New Roman"/>
              </a:rPr>
              <a:t>Малые Олимпийские игры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marL="0" lvl="0" indent="0">
              <a:lnSpc>
                <a:spcPct val="120000"/>
              </a:lnSpc>
              <a:buClr>
                <a:srgbClr val="F0A22E"/>
              </a:buClr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lvl="0">
              <a:lnSpc>
                <a:spcPct val="120000"/>
              </a:lnSpc>
              <a:buClr>
                <a:srgbClr val="F0A22E"/>
              </a:buClr>
            </a:pPr>
            <a:endParaRPr lang="ru-RU" sz="800" dirty="0">
              <a:solidFill>
                <a:srgbClr val="4E3B3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12088" cy="6669360"/>
          </a:xfrm>
        </p:spPr>
        <p:txBody>
          <a:bodyPr/>
          <a:lstStyle/>
          <a:p>
            <a:pPr marL="0" lvl="0" indent="0">
              <a:buClr>
                <a:srgbClr val="F0A22E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Практический 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этап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2600" b="1" u="sng" dirty="0" smtClean="0">
                <a:solidFill>
                  <a:prstClr val="black"/>
                </a:solidFill>
                <a:latin typeface="Times New Roman"/>
              </a:rPr>
              <a:t>Взаимодействие </a:t>
            </a:r>
            <a:r>
              <a:rPr lang="ru-RU" sz="2600" b="1" u="sng" dirty="0">
                <a:solidFill>
                  <a:prstClr val="black"/>
                </a:solidFill>
                <a:latin typeface="Times New Roman"/>
              </a:rPr>
              <a:t>с </a:t>
            </a:r>
            <a:r>
              <a:rPr lang="ru-RU" sz="2600" b="1" u="sng" dirty="0" smtClean="0">
                <a:solidFill>
                  <a:prstClr val="black"/>
                </a:solidFill>
                <a:latin typeface="Times New Roman"/>
              </a:rPr>
              <a:t>родителями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/>
              </a:rPr>
              <a:t>:</a:t>
            </a:r>
          </a:p>
          <a:p>
            <a:pPr marL="0" lvl="0" indent="0">
              <a:buClr>
                <a:srgbClr val="F0A22E"/>
              </a:buClr>
              <a:buNone/>
            </a:pPr>
            <a:endParaRPr lang="ru-RU" sz="2000" b="1" u="sng" dirty="0">
              <a:solidFill>
                <a:prstClr val="black"/>
              </a:solidFill>
              <a:latin typeface="Times New Roman"/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Ознакомление родителей с содержанием оздоровительной работы в ДОО по программе «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»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Мастер-классы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для родителей по обучению методам диагностики и контроля уровня физического развития своего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ребенка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педагогами ДОО (по программе «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»)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Встречи с интересными людьми (с спортсменами разных видов спорта).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Совместные спортивные мероприятия  (праздники,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развлечения, дни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Здоровья и др.)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ыставки, фотовыставки совместного творчества «Спорт в жизни моей семьи», «Мы со спортом дружим!» и др.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8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cap="none" dirty="0" smtClean="0"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  <a:t>Заключительный </a:t>
            </a:r>
            <a:r>
              <a:rPr lang="ru-RU" sz="3200" b="1" cap="none" dirty="0"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  <a:t>этап</a:t>
            </a:r>
            <a:br>
              <a:rPr lang="ru-RU" sz="3200" b="1" cap="none" dirty="0">
                <a:solidFill>
                  <a:srgbClr val="C0000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Исследование эффективности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реализации проекта на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основе анализа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мониторинга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Спортивно-игровой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квест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«Путешествие по спортивному городу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» (старший дошкольный возраст)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Малые Олимпийские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игры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Спартакиада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66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/>
          <a:lstStyle/>
          <a:p>
            <a:r>
              <a:rPr lang="ru-RU" sz="2900" b="1" u="sng" dirty="0" smtClean="0">
                <a:solidFill>
                  <a:srgbClr val="002060"/>
                </a:solidFill>
                <a:effectLst/>
                <a:latin typeface="Times New Roman"/>
              </a:rPr>
              <a:t>Дорожная карта реализации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979878"/>
              </p:ext>
            </p:extLst>
          </p:nvPr>
        </p:nvGraphicFramePr>
        <p:xfrm>
          <a:off x="107504" y="836713"/>
          <a:ext cx="8928991" cy="6020690"/>
        </p:xfrm>
        <a:graphic>
          <a:graphicData uri="http://schemas.openxmlformats.org/drawingml/2006/table">
            <a:tbl>
              <a:tblPr firstRow="1" firstCol="1" bandRow="1"/>
              <a:tblGrid>
                <a:gridCol w="446449"/>
                <a:gridCol w="7292011"/>
                <a:gridCol w="1190531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Изучение педагогами ДОО содержания и структуры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организации системы оздоровления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воспитанников,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используя </a:t>
                      </a: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программу «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Маугли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Анкетирование родителей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Ознакомление родителей с содержанием оздоровительной работы в ДОО по программе «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Маугли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Беседы с воспитанниками о пользе занятий спортом и физическими упражнениями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Участие педагогов в курсах,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вебинарах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, семинарах по организации и внедрению спортивно-оздоровительной программы «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Маугли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 в ДОО.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Создание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лэпбуков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для педагогов с методическими материалами для реализации спортивно-оздоровительной программы «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Маугли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Организация мастер-классов для педагогов по освоению техники выполнения упражнений спортивно-оздоровительной программы «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Маугли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 - май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Установка спортивного уличного оборудования: волейбольные стойки с сеткой,  лабиринт детский, бревно на цепях.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60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Приобретение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будо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-матов, гимнастических скамеек для реализации спортивно-оздоровительной программы «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Маугли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Пополнение и обновление развивающей предметно-пространственной среды в групповых помещениях и прогулочных площадках для физкультурно-спортивной деятельности.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Апрель-август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Организация спортивных традиций ДОО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Презентации для детей «Виды спорта», «Быть здоровым очень просто», «Легкая атлетика – королева спорта» и др.		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Спортивные праздники, развлечения, дни Здоровья.	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Выставки детского творчества «Мы со спортом дружим», «Мы - спортсмены! Чемпионы!» и др.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Экскурсии в городские спортивные школы, городскую библиотеку 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14605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Подвижные и спортивные игры с прыжками (длинная и короткая скакалки, резинки, классики и др.), с бегом, метанием (школа мяча), на ловкость, силу, скорость, выносливость.	</a:t>
                      </a:r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Июнь-декабрь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Исследование эффективности реализации проекта на основе анализа мониторинга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	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Спортивно-игровой </a:t>
                      </a:r>
                      <a:r>
                        <a:rPr lang="ru-RU" sz="12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квест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«Путешествие по спортивному городу» (старший дошкольный возраст)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Малые Олимпийские игры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Спартакиада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49" marR="375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9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Продукт проекта</a:t>
            </a:r>
            <a:r>
              <a:rPr lang="ru-RU" sz="3200" b="1" u="sng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200" b="1" u="sng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47260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Снижение числа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воспитанников ДОО с низкими показателями здоровья и физического развития в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течение года на 6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%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с помощью реализации спортивно-оздоровительной программы «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Маугли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Создание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лэпбуков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для педагогов с методическими материалами для реализации спортивно-оздоровительной программы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»</a:t>
            </a: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Установка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спортивного уличного оборудования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</a:rPr>
              <a:t>спортивной площадке </a:t>
            </a:r>
            <a:r>
              <a:rPr lang="ru-RU" sz="2000" dirty="0">
                <a:solidFill>
                  <a:schemeClr val="tx1"/>
                </a:solidFill>
                <a:latin typeface="Times New Roman"/>
              </a:rPr>
              <a:t>ДОО. </a:t>
            </a:r>
            <a:endParaRPr lang="ru-RU" sz="2000" dirty="0" smtClean="0">
              <a:solidFill>
                <a:schemeClr val="tx1"/>
              </a:solidFill>
              <a:latin typeface="Times New Roman"/>
            </a:endParaRP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Выпуск спортивного журнала «</a:t>
            </a:r>
            <a:r>
              <a:rPr lang="ru-RU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Маугли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(статьи о спортивных семейных традициях, достижениях и др.)</a:t>
            </a: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Совместная подготовка и участие родителей и ДОО в спортивных мероприятиях: семинарах, круглых столах, праздниках, развлечениях, Малых Олимпийских играх и др.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Ø"/>
            </a:pPr>
            <a:endParaRPr lang="ru-RU" sz="2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3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effectLst/>
                <a:latin typeface="Times New Roman"/>
              </a:rPr>
              <a:t>Способы получения эффекта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Autofit/>
          </a:bodyPr>
          <a:lstStyle/>
          <a:p>
            <a:pPr lvl="0" algn="just">
              <a:buClrTx/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Пополнение и обновление развивающей предметно-пространственной среды в групповых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помещениях, прогулочных площадках, спортивной площадке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для физкультурно-спортивной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деятельности</a:t>
            </a: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Участие педагогов в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</a:rPr>
              <a:t>вебинарах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 организации и введению спортивно-оздоровительной программы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 в ДОО</a:t>
            </a: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Создание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лэпбуков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для педагогов с методическими материалами спортивно-оздоровительной программы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 о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здоровьесбережении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 воспитанников ДОО </a:t>
            </a: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Организация мастер-классов для педагогов по освоению техники выполнения упражнений спортивно-оздоровительной программы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Организация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спортивных традиций ДОО </a:t>
            </a:r>
            <a:endParaRPr lang="ru-RU" sz="1600" dirty="0" smtClean="0">
              <a:solidFill>
                <a:srgbClr val="000000"/>
              </a:solidFill>
              <a:latin typeface="Times New Roman"/>
            </a:endParaRPr>
          </a:p>
          <a:p>
            <a:pPr lvl="0" algn="just">
              <a:lnSpc>
                <a:spcPct val="120000"/>
              </a:lnSpc>
              <a:buClrTx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Проведение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ООД по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физическому развитию воспитанников с использованием комплексов спортивно-оздоровительной программы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»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Организация мастер-классов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для родителей по обучению методам диагностики и контроля уровня физического развития своего ребенка педагогами ДОО (по программе «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знаний родителей в области здоровья и физической культуры благодаря транслирующей функции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 ДОО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родителями опыта, социальной активности, реализация совместных проектов, участие в круглых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столах, семинарах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rgbClr val="002060"/>
                </a:solidFill>
                <a:effectLst/>
                <a:latin typeface="Times New Roman"/>
              </a:rPr>
              <a:t>Формы </a:t>
            </a:r>
            <a:r>
              <a:rPr lang="ru-RU" sz="3200" b="1" u="sng" dirty="0" err="1" smtClean="0">
                <a:solidFill>
                  <a:srgbClr val="002060"/>
                </a:solidFill>
                <a:effectLst/>
                <a:latin typeface="Times New Roman"/>
              </a:rPr>
              <a:t>диссеминтации</a:t>
            </a:r>
            <a:r>
              <a:rPr lang="ru-RU" sz="3200" b="1" u="sng" dirty="0" smtClean="0">
                <a:solidFill>
                  <a:srgbClr val="002060"/>
                </a:solidFill>
                <a:effectLst/>
                <a:latin typeface="Times New Roman"/>
              </a:rPr>
              <a:t> опыта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lnSpc>
                <a:spcPct val="120000"/>
              </a:lnSpc>
              <a:buClrTx/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Размещение на сайте ДОО: </a:t>
            </a:r>
          </a:p>
          <a:p>
            <a:pPr marL="0" lvl="0" indent="0" algn="just">
              <a:lnSpc>
                <a:spcPct val="120000"/>
              </a:lnSpc>
              <a:buClrTx/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мастер-класс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для педагогов по освоению техники выполнения упражнений спортивно-оздоровительной программы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»;</a:t>
            </a:r>
          </a:p>
          <a:p>
            <a:pPr marL="0" lvl="0" indent="0">
              <a:buClrTx/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м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астер-класс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для родителей по обучению методам диагностики и контроля уровня физического развития своего ребенка педагогами ДОО (по программе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Маугли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»)</a:t>
            </a:r>
          </a:p>
          <a:p>
            <a:pPr marL="0" lvl="0" indent="0" algn="just">
              <a:lnSpc>
                <a:spcPct val="120000"/>
              </a:lnSpc>
              <a:buClrTx/>
              <a:buNone/>
            </a:pP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marL="0" lvl="0" indent="0" algn="just">
              <a:lnSpc>
                <a:spcPct val="120000"/>
              </a:lnSpc>
              <a:buClrTx/>
              <a:buNone/>
            </a:pPr>
            <a:r>
              <a:rPr lang="ru-RU" sz="2400" u="sng" dirty="0" smtClean="0">
                <a:solidFill>
                  <a:srgbClr val="000000"/>
                </a:solidFill>
                <a:latin typeface="Times New Roman"/>
              </a:rPr>
              <a:t>Размещение в </a:t>
            </a:r>
            <a:r>
              <a:rPr lang="ru-RU" sz="2400" u="sng" dirty="0" err="1" smtClean="0">
                <a:solidFill>
                  <a:srgbClr val="000000"/>
                </a:solidFill>
                <a:latin typeface="Times New Roman"/>
              </a:rPr>
              <a:t>Инстаграм</a:t>
            </a:r>
            <a:r>
              <a:rPr lang="ru-RU" sz="2400" u="sng" dirty="0" smtClean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marL="0" lvl="0" indent="0" algn="just">
              <a:lnSpc>
                <a:spcPct val="150000"/>
              </a:lnSpc>
              <a:buClrTx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Очерки спортивного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журнала «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Маугли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» (статьи о спортивных семейных традициях, достижениях и др.)</a:t>
            </a:r>
          </a:p>
          <a:p>
            <a:pPr marL="0" lvl="0" indent="0" algn="just">
              <a:lnSpc>
                <a:spcPct val="120000"/>
              </a:lnSpc>
              <a:buClrTx/>
              <a:buNone/>
            </a:pPr>
            <a:endParaRPr lang="ru-RU" sz="42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8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 smtClean="0">
                <a:solidFill>
                  <a:srgbClr val="002060"/>
                </a:solidFill>
                <a:effectLst/>
                <a:latin typeface="Times New Roman"/>
              </a:rPr>
              <a:t>Критерии эффективности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посещаемости родителями мероприятий по педагогическому просвещению, участие родителей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объединениях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семейных конкурсах, праздниках, организуемых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ДОО.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родителей осознанного отношения к воспитательной деятельности, стремления к пониманию ребенка, анализу своих достижений и ошибок; использование родителями педагогической литературы, готовность к презентации собственного семейного воспитания.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компетенций дошкольников в потребности здорового образа жизни.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профессиональных компетенций педагогов в поддержке семейного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удовлетворенности интересов семей и общества в увеличении охвата детей дошкольного возраста мероприятиями по формированию физической культуры и культуры здоровья, и обеспечением качества предоставляемых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8755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3000" y="2204864"/>
            <a:ext cx="6858000" cy="21602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</a:t>
            </a:r>
            <a:r>
              <a:rPr lang="ru-RU" altLang="ru-RU" sz="3200" b="1" u="sng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sz="3200" b="1" u="sng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6192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18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 07.05.2018 г. № 204</a:t>
            </a:r>
          </a:p>
          <a:p>
            <a:pPr marL="74613" indent="0">
              <a:lnSpc>
                <a:spcPct val="150000"/>
              </a:lnSpc>
              <a:buClrTx/>
              <a:buNone/>
            </a:pPr>
            <a:r>
              <a:rPr lang="ru-RU" sz="18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ru-RU" sz="18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 национальных целях и стратегических задачах развития Российской Федерации </a:t>
            </a:r>
            <a:r>
              <a:rPr lang="ru-RU" sz="18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 период до 2024 </a:t>
            </a:r>
            <a:r>
              <a:rPr lang="ru-RU" sz="1800" dirty="0" smtClean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года»;</a:t>
            </a:r>
            <a:endParaRPr lang="ru-RU" sz="1800" dirty="0">
              <a:solidFill>
                <a:srgbClr val="020C2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8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закон «Об образовании в Российской Федерации» </a:t>
            </a:r>
            <a:r>
              <a:rPr lang="ru-RU" sz="18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принят Государственной </a:t>
            </a:r>
            <a:r>
              <a:rPr lang="ru-RU" sz="18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Думой 21.12.2012г</a:t>
            </a:r>
            <a:r>
              <a:rPr lang="ru-RU" sz="18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Приказ Министерства образования и науки Российской Федерации от 17 октября 2013 г. № 1155 «Об утверждении Федерального государственного образовательного стандарта дошкольного образования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»;</a:t>
            </a:r>
            <a:endParaRPr lang="ru-RU" sz="1800" dirty="0">
              <a:solidFill>
                <a:srgbClr val="0A0A0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8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РФ от 28.12.2010 г. № 2106 «Об утверждении федеральных требований к образовательным учреждениям в части охраны здоровья обучающихся, воспитанников</a:t>
            </a:r>
            <a:r>
              <a:rPr lang="ru-RU" sz="18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СанПиН </a:t>
            </a:r>
            <a:r>
              <a:rPr lang="ru-RU" sz="18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2.4.1.3049-13 "</a:t>
            </a:r>
            <a:r>
              <a:rPr lang="ru-RU" sz="18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Санитарно-эпидемиологические </a:t>
            </a:r>
            <a:r>
              <a:rPr lang="ru-RU" sz="1800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требования к устройству, содержанию и организации режима работы дошкольных образовательных </a:t>
            </a:r>
            <a:r>
              <a:rPr lang="ru-RU" sz="1800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организаций« и др.</a:t>
            </a:r>
            <a:endParaRPr lang="ru-RU" sz="1800" dirty="0">
              <a:solidFill>
                <a:srgbClr val="0A0A0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lnSpc>
                <a:spcPct val="115000"/>
              </a:lnSpc>
              <a:spcAft>
                <a:spcPts val="750"/>
              </a:spcAft>
              <a:buClr>
                <a:srgbClr val="F0A22E"/>
              </a:buClr>
              <a:buNone/>
            </a:pPr>
            <a:endParaRPr lang="ru-RU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Wingdings"/>
              <a:ea typeface="Calibri"/>
              <a:cs typeface="Wingdings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12088" cy="64807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alt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altLang="ru-RU" b="1" u="sng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altLang="ru-RU" b="1" u="sng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b="1" u="sng" cap="none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u="sng" cap="none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b="1" u="sng" cap="none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616624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ClrTx/>
              <a:buNone/>
            </a:pPr>
            <a:r>
              <a:rPr lang="ru-RU" sz="2800" b="1" u="sng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Параметры здоровья человека</a:t>
            </a:r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антропометрические (рост, вес, объём грудной клетки, геометрическая форма органов и тканей); </a:t>
            </a: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(частота пульса, артериальное давление, температура тела); </a:t>
            </a: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биохимические (содержание химических элементов в организме, эритроцитов, лейкоцитов, гормонов и пр.)</a:t>
            </a:r>
          </a:p>
          <a:p>
            <a:pPr lvl="0"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биологические (состав кишечной флоры, наличие вирусных и инфекционных болезней) и др.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217024" cy="792088"/>
          </a:xfrm>
        </p:spPr>
        <p:txBody>
          <a:bodyPr>
            <a:noAutofit/>
          </a:bodyPr>
          <a:lstStyle/>
          <a:p>
            <a:r>
              <a:rPr lang="ru-RU" sz="2800" b="1" u="sng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Минздрав </a:t>
            </a:r>
            <a:r>
              <a:rPr lang="ru-RU" sz="2800" b="1" u="sng" cap="none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lang="ru-RU" sz="2800" b="1" u="sng" cap="none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Госкомэпиднадзор</a:t>
            </a:r>
            <a:r>
              <a:rPr lang="ru-RU" sz="2800" b="1" u="sng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России: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14%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практически здоровы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50% детей  - имеют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функциональные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отклонения;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35-40%  детей - имеют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хронические заболевания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buClrTx/>
              <a:buNone/>
            </a:pPr>
            <a:r>
              <a:rPr lang="ru-RU" sz="2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Факторы риска: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хронические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инфекционные заболевания, 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несбалансированное питание, 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низкая физическая активность, 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курение, злоупотребление алкоголем, наркотиками и т. д.</a:t>
            </a:r>
            <a:endParaRPr lang="ru-RU" sz="2400" dirty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8884096" cy="838200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заболеваемости в ДОУ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491206"/>
              </p:ext>
            </p:extLst>
          </p:nvPr>
        </p:nvGraphicFramePr>
        <p:xfrm>
          <a:off x="1763688" y="1412776"/>
          <a:ext cx="5904655" cy="22255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1831"/>
                <a:gridCol w="1836368"/>
                <a:gridCol w="1856456"/>
              </a:tblGrid>
              <a:tr h="16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Группа здоровья (ранний возраст)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807345"/>
              </p:ext>
            </p:extLst>
          </p:nvPr>
        </p:nvGraphicFramePr>
        <p:xfrm>
          <a:off x="1835696" y="4149080"/>
          <a:ext cx="5832649" cy="1640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18905"/>
                <a:gridCol w="1841535"/>
                <a:gridCol w="1872209"/>
              </a:tblGrid>
              <a:tr h="410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заболеваний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1636дн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1872дн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Ранний возраст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382дн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405дн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1254дн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1467дн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8409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1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1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Анкетирование родителей «ЗОЖ </a:t>
            </a:r>
            <a:r>
              <a:rPr lang="ru-RU" sz="3100" b="1" u="sng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в семье</a:t>
            </a:r>
            <a:r>
              <a:rPr lang="ru-RU" sz="31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»</a:t>
            </a:r>
            <a:br>
              <a:rPr lang="ru-RU" sz="31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sz="32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r>
              <a:rPr lang="ru-RU" sz="1800" b="1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какой отдых вы предпочитаете для себя и вашего ребенка?</a:t>
            </a:r>
            <a:r>
              <a:rPr lang="ru-RU" sz="3200" dirty="0">
                <a:solidFill>
                  <a:srgbClr val="4E3B3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4E3B3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200" b="1" u="sng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200" b="1" u="sng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408895"/>
              </p:ext>
            </p:extLst>
          </p:nvPr>
        </p:nvGraphicFramePr>
        <p:xfrm>
          <a:off x="304800" y="1916831"/>
          <a:ext cx="8686800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8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84096" cy="1656184"/>
          </a:xfrm>
        </p:spPr>
        <p:txBody>
          <a:bodyPr>
            <a:normAutofit fontScale="90000"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r>
              <a:rPr lang="ru-RU" sz="31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Анкетирование родителей «ЗОЖ в семье»</a:t>
            </a:r>
            <a:br>
              <a:rPr lang="ru-RU" sz="31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r>
              <a:rPr lang="ru-RU" sz="1800" b="1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Вы и ваш 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ребенок </a:t>
            </a:r>
            <a:r>
              <a:rPr lang="ru-RU" sz="1800" b="1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занимаетесь физкультурой </a:t>
            </a:r>
            <a:r>
              <a:rPr lang="ru-RU" sz="1800" b="1" dirty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rgbClr val="11111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спортом?</a:t>
            </a:r>
            <a:r>
              <a:rPr lang="ru-RU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endParaRPr lang="ru-RU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124987"/>
              </p:ext>
            </p:extLst>
          </p:nvPr>
        </p:nvGraphicFramePr>
        <p:xfrm>
          <a:off x="251520" y="2132856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ClrTx/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/>
              </a:rPr>
              <a:t>рост числа детей со сниженными показателями здоровья и физического развития;</a:t>
            </a:r>
          </a:p>
          <a:p>
            <a:pPr lvl="0" algn="just">
              <a:spcAft>
                <a:spcPts val="80"/>
              </a:spcAft>
              <a:buClrTx/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Wingdings"/>
              </a:rPr>
              <a:t>недостаточные условия, имеющиеся в ДОО, для развития физических качеств дошкольников (спортивная площадка не укомплектована уличным спортивным оборудованием) ;</a:t>
            </a:r>
          </a:p>
          <a:p>
            <a:pPr lvl="0" algn="just">
              <a:spcAft>
                <a:spcPts val="80"/>
              </a:spcAft>
              <a:buClrTx/>
              <a:buFont typeface="Wingdings" pitchFamily="2" charset="2"/>
              <a:buChar char="ü"/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Wingdings"/>
              </a:rPr>
              <a:t> низкая спортивная активность, малоподвижный образ жизни детей и их семей, отсутствие понимания культуры спорта (несбалансированное питание, несоблюдение режима дня, растущие факторы риска, отсутствие полезных привычек)</a:t>
            </a:r>
          </a:p>
          <a:p>
            <a:pPr lvl="0" algn="just">
              <a:spcAft>
                <a:spcPts val="80"/>
              </a:spcAft>
              <a:buClrTx/>
              <a:buFont typeface="Wingdings" pitchFamily="2" charset="2"/>
              <a:buChar char="ü"/>
            </a:pPr>
            <a:endParaRPr lang="ru-RU" sz="2800" dirty="0">
              <a:solidFill>
                <a:srgbClr val="000000"/>
              </a:solidFill>
              <a:latin typeface="Wingdings"/>
              <a:ea typeface="Calibri"/>
              <a:cs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8096</TotalTime>
  <Words>1558</Words>
  <Application>Microsoft Office PowerPoint</Application>
  <PresentationFormat>Экран (4:3)</PresentationFormat>
  <Paragraphs>238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Трек</vt:lpstr>
      <vt:lpstr>Тема Office</vt:lpstr>
      <vt:lpstr>Проект  здоровьесбережения воспитанников  «здоровым быть здорово!»   </vt:lpstr>
      <vt:lpstr>Идея проекта </vt:lpstr>
      <vt:lpstr>обоснование </vt:lpstr>
      <vt:lpstr>актуальность  </vt:lpstr>
      <vt:lpstr>Минздрав и Госкомэпиднадзор России:</vt:lpstr>
      <vt:lpstr>Сравнительный анализ заболеваемости в ДОУ </vt:lpstr>
      <vt:lpstr> Анкетирование родителей «ЗОЖ в семье»  какой отдых вы предпочитаете для себя и вашего ребенка?  </vt:lpstr>
      <vt:lpstr>  Анкетирование родителей «ЗОЖ в семье»  Вы и ваш ребенок занимаетесь физкультурой и спортом?  </vt:lpstr>
      <vt:lpstr>Проблема </vt:lpstr>
      <vt:lpstr>ЦЕЛЬ: </vt:lpstr>
      <vt:lpstr>ЗАДАЧИ: </vt:lpstr>
      <vt:lpstr>Участники проекта: </vt:lpstr>
      <vt:lpstr>Механизмы  реализации:</vt:lpstr>
      <vt:lpstr>Организация  благоприятной среды для  сохранения и укрепления здоровья воспитанников  </vt:lpstr>
      <vt:lpstr>Организация обучения педагогов освоению спортивно-оздоровительной программы «Маугли»</vt:lpstr>
      <vt:lpstr>Организация спортивных традиций ДОО</vt:lpstr>
      <vt:lpstr>Сроки реализации проекта:</vt:lpstr>
      <vt:lpstr>этапы реализации:</vt:lpstr>
      <vt:lpstr>Презентация PowerPoint</vt:lpstr>
      <vt:lpstr>Презентация PowerPoint</vt:lpstr>
      <vt:lpstr>Презентация PowerPoint</vt:lpstr>
      <vt:lpstr>Заключительный этап </vt:lpstr>
      <vt:lpstr>Дорожная карта реализации проекта</vt:lpstr>
      <vt:lpstr>Продукт проекта </vt:lpstr>
      <vt:lpstr>Способы получения эффекта</vt:lpstr>
      <vt:lpstr>Формы диссеминтации опыта</vt:lpstr>
      <vt:lpstr>Критерии эффективности проекта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программы развития ДОУ  на 2016- 2019г.г.</dc:title>
  <dc:creator>1</dc:creator>
  <cp:lastModifiedBy>Пользователь</cp:lastModifiedBy>
  <cp:revision>225</cp:revision>
  <cp:lastPrinted>2017-10-20T11:29:13Z</cp:lastPrinted>
  <dcterms:created xsi:type="dcterms:W3CDTF">2016-10-07T00:11:24Z</dcterms:created>
  <dcterms:modified xsi:type="dcterms:W3CDTF">2020-05-17T10:56:15Z</dcterms:modified>
</cp:coreProperties>
</file>