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</p:sldMasterIdLst>
  <p:sldIdLst>
    <p:sldId id="256" r:id="rId3"/>
    <p:sldId id="283" r:id="rId4"/>
    <p:sldId id="257" r:id="rId5"/>
    <p:sldId id="259" r:id="rId6"/>
    <p:sldId id="268" r:id="rId7"/>
    <p:sldId id="269" r:id="rId8"/>
    <p:sldId id="295" r:id="rId9"/>
    <p:sldId id="301" r:id="rId10"/>
    <p:sldId id="262" r:id="rId11"/>
    <p:sldId id="260" r:id="rId12"/>
    <p:sldId id="304" r:id="rId13"/>
    <p:sldId id="305" r:id="rId14"/>
    <p:sldId id="307" r:id="rId15"/>
    <p:sldId id="296" r:id="rId16"/>
    <p:sldId id="298" r:id="rId17"/>
    <p:sldId id="299" r:id="rId18"/>
    <p:sldId id="289" r:id="rId19"/>
    <p:sldId id="300" r:id="rId20"/>
    <p:sldId id="30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CFFE3-3F53-475F-AE8A-721CD571F972}" type="datetimeFigureOut">
              <a:rPr lang="ru-RU" smtClean="0"/>
              <a:pPr/>
              <a:t>25.08.2018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24612E3-A3EA-4282-A655-014B4A4FE7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CFFE3-3F53-475F-AE8A-721CD571F972}" type="datetimeFigureOut">
              <a:rPr lang="ru-RU" smtClean="0"/>
              <a:pPr/>
              <a:t>25.08.2018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612E3-A3EA-4282-A655-014B4A4FE7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CFFE3-3F53-475F-AE8A-721CD571F972}" type="datetimeFigureOut">
              <a:rPr lang="ru-RU" smtClean="0"/>
              <a:pPr/>
              <a:t>25.08.2018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612E3-A3EA-4282-A655-014B4A4FE7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BD582-0788-4A93-BD4D-46E42C12390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D183A-BED0-4406-AF1A-EC667367172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4322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BD582-0788-4A93-BD4D-46E42C12390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D183A-BED0-4406-AF1A-EC667367172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7873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BD582-0788-4A93-BD4D-46E42C12390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D183A-BED0-4406-AF1A-EC667367172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4299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BD582-0788-4A93-BD4D-46E42C12390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D183A-BED0-4406-AF1A-EC667367172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2219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BD582-0788-4A93-BD4D-46E42C12390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D183A-BED0-4406-AF1A-EC667367172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4956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BD582-0788-4A93-BD4D-46E42C12390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D183A-BED0-4406-AF1A-EC667367172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5259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BD582-0788-4A93-BD4D-46E42C12390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D183A-BED0-4406-AF1A-EC667367172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7668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BD582-0788-4A93-BD4D-46E42C12390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D183A-BED0-4406-AF1A-EC667367172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034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CFFE3-3F53-475F-AE8A-721CD571F972}" type="datetimeFigureOut">
              <a:rPr lang="ru-RU" smtClean="0"/>
              <a:pPr/>
              <a:t>25.08.2018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24612E3-A3EA-4282-A655-014B4A4FE7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BD582-0788-4A93-BD4D-46E42C12390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D183A-BED0-4406-AF1A-EC667367172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6905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BD582-0788-4A93-BD4D-46E42C12390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D183A-BED0-4406-AF1A-EC667367172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4209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BD582-0788-4A93-BD4D-46E42C12390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D183A-BED0-4406-AF1A-EC667367172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530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CFFE3-3F53-475F-AE8A-721CD571F972}" type="datetimeFigureOut">
              <a:rPr lang="ru-RU" smtClean="0"/>
              <a:pPr/>
              <a:t>25.08.2018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612E3-A3EA-4282-A655-014B4A4FE74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CFFE3-3F53-475F-AE8A-721CD571F972}" type="datetimeFigureOut">
              <a:rPr lang="ru-RU" smtClean="0"/>
              <a:pPr/>
              <a:t>25.08.2018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612E3-A3EA-4282-A655-014B4A4FE7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CFFE3-3F53-475F-AE8A-721CD571F972}" type="datetimeFigureOut">
              <a:rPr lang="ru-RU" smtClean="0"/>
              <a:pPr/>
              <a:t>25.08.2018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24612E3-A3EA-4282-A655-014B4A4FE74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CFFE3-3F53-475F-AE8A-721CD571F972}" type="datetimeFigureOut">
              <a:rPr lang="ru-RU" smtClean="0"/>
              <a:pPr/>
              <a:t>25.08.2018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612E3-A3EA-4282-A655-014B4A4FE7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CFFE3-3F53-475F-AE8A-721CD571F972}" type="datetimeFigureOut">
              <a:rPr lang="ru-RU" smtClean="0"/>
              <a:pPr/>
              <a:t>25.08.2018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612E3-A3EA-4282-A655-014B4A4FE7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CFFE3-3F53-475F-AE8A-721CD571F972}" type="datetimeFigureOut">
              <a:rPr lang="ru-RU" smtClean="0"/>
              <a:pPr/>
              <a:t>25.08.2018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612E3-A3EA-4282-A655-014B4A4FE7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CFFE3-3F53-475F-AE8A-721CD571F972}" type="datetimeFigureOut">
              <a:rPr lang="ru-RU" smtClean="0"/>
              <a:pPr/>
              <a:t>25.08.2018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612E3-A3EA-4282-A655-014B4A4FE74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33CFFE3-3F53-475F-AE8A-721CD571F972}" type="datetimeFigureOut">
              <a:rPr lang="ru-RU" smtClean="0"/>
              <a:pPr/>
              <a:t>25.08.2018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24612E3-A3EA-4282-A655-014B4A4FE74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DBD582-0788-4A93-BD4D-46E42C12390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3D183A-BED0-4406-AF1A-EC667367172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910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1484784"/>
            <a:ext cx="8458200" cy="3096344"/>
          </a:xfrm>
        </p:spPr>
        <p:txBody>
          <a:bodyPr>
            <a:normAutofit fontScale="90000"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Проект </a:t>
            </a:r>
            <a:br>
              <a:rPr lang="ru-RU" alt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воспитания, социализации и профилактической работы с семьёй и детьми</a:t>
            </a:r>
            <a:r>
              <a:rPr lang="ru-RU" alt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alt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навстречу рекордам!</a:t>
            </a:r>
            <a:r>
              <a:rPr lang="ru-RU" alt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alt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188640"/>
            <a:ext cx="8458200" cy="1152128"/>
          </a:xfrm>
        </p:spPr>
        <p:txBody>
          <a:bodyPr>
            <a:normAutofit fontScale="40000" lnSpcReduction="20000"/>
          </a:bodyPr>
          <a:lstStyle/>
          <a:p>
            <a:pPr algn="ctr"/>
            <a:r>
              <a:rPr lang="ru-RU" altLang="ru-RU" sz="45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Муниципальное </a:t>
            </a:r>
            <a:r>
              <a:rPr lang="ru-RU" altLang="ru-RU" sz="45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дошкольное образовательное бюджетное учреждение </a:t>
            </a:r>
            <a:endParaRPr lang="ru-RU" altLang="ru-RU" sz="45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 sz="45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altLang="ru-RU" sz="45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Детский сад общеразвивающего вида № 12 «Золотой ключик</a:t>
            </a:r>
            <a:r>
              <a:rPr lang="ru-RU" altLang="ru-RU" sz="45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r>
              <a:rPr lang="ru-RU" altLang="ru-RU" sz="45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Арсеньевского</a:t>
            </a:r>
            <a:r>
              <a:rPr lang="ru-RU" altLang="ru-RU" sz="45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городского округа</a:t>
            </a:r>
            <a:endParaRPr lang="ru-RU" altLang="ru-RU" sz="45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714612" y="5357826"/>
            <a:ext cx="56435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altLang="ru-RU" b="1" dirty="0" smtClean="0">
              <a:solidFill>
                <a:srgbClr val="000000"/>
              </a:solidFill>
              <a:latin typeface="Calibri" pitchFamily="34" charset="0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b="1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ru-RU" alt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Разработчики проекта:  </a:t>
            </a:r>
          </a:p>
          <a:p>
            <a:pPr lvl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администрация </a:t>
            </a:r>
            <a:r>
              <a:rPr lang="ru-RU" alt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ДОУ</a:t>
            </a:r>
            <a:endParaRPr lang="ru-RU" altLang="ru-RU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рабочая </a:t>
            </a:r>
            <a:r>
              <a:rPr lang="ru-RU" alt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группа  педагогических работников </a:t>
            </a:r>
            <a:r>
              <a:rPr lang="ru-RU" alt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ДОУ</a:t>
            </a:r>
            <a:endParaRPr lang="ru-RU" altLang="ru-RU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анюта\Desktop\работа\гто в дс\гто\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3861047"/>
            <a:ext cx="3024336" cy="12961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r>
              <a:rPr lang="ru-RU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Работа </a:t>
            </a:r>
            <a:r>
              <a:rPr lang="ru-RU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педагогическим коллективом: </a:t>
            </a:r>
            <a:endParaRPr lang="ru-RU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Анализ состояния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работы ДОУ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направлению «Физическое воспитание». 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Изучение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осведомленности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родителей 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 комплексе ГТО, его внедрения в работу ДОУ.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Разработка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авторских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программ, методик спортивной направленности.  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ru-RU" sz="32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2.Работа с воспитанниками:</a:t>
            </a:r>
            <a:endParaRPr lang="ru-RU" sz="32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Гуманистический подход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Антропологический подход 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Синергетический подход</a:t>
            </a:r>
          </a:p>
          <a:p>
            <a:pPr algn="just"/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Полисубъективный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подход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Системно-структурный подход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Комплексный подход </a:t>
            </a:r>
          </a:p>
          <a:p>
            <a:pPr algn="just"/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Деятельностный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подход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Средовой подход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4934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16632"/>
            <a:ext cx="8686800" cy="1224136"/>
          </a:xfrm>
          <a:noFill/>
        </p:spPr>
        <p:txBody>
          <a:bodyPr>
            <a:normAutofit/>
          </a:bodyPr>
          <a:lstStyle/>
          <a:p>
            <a:r>
              <a:rPr lang="ru-RU" sz="32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Работа с родителями:</a:t>
            </a:r>
            <a:endParaRPr lang="ru-RU" sz="32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51520" y="1268760"/>
            <a:ext cx="8686800" cy="558924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/>
          </a:p>
          <a:p>
            <a:endParaRPr lang="ru-RU" sz="2800" dirty="0" smtClean="0"/>
          </a:p>
          <a:p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943886"/>
              </p:ext>
            </p:extLst>
          </p:nvPr>
        </p:nvGraphicFramePr>
        <p:xfrm>
          <a:off x="395536" y="1052736"/>
          <a:ext cx="8352927" cy="5413248"/>
        </p:xfrm>
        <a:graphic>
          <a:graphicData uri="http://schemas.openxmlformats.org/drawingml/2006/table">
            <a:tbl>
              <a:tblPr/>
              <a:tblGrid>
                <a:gridCol w="1885127"/>
                <a:gridCol w="6467800"/>
              </a:tblGrid>
              <a:tr h="4081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Собрания </a:t>
                      </a:r>
                    </a:p>
                  </a:txBody>
                  <a:tcPr marL="34190" marR="341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1. Знакомство с проектом «Первые шаги к ГТО». Презентация проекта.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2. «Как провести выходной день с детьми» </a:t>
                      </a:r>
                    </a:p>
                  </a:txBody>
                  <a:tcPr marL="34190" marR="341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68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Беседы, консультации,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анкеты </a:t>
                      </a:r>
                    </a:p>
                  </a:txBody>
                  <a:tcPr marL="34190" marR="341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1. Беседы «Спорт в жизни людей»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2. Консультация «Роль семьи в физическом воспитании ребёнка»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3. Консультация «Зачем заниматься утренней гимнастикой и физкультурой?»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4. Консультация для родителей: «Зачем нужны нормы ГТО в дошкольном возрасте?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5. Консультация для родителей: «Нормативные испытания «ГТО» и как их проходить».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6. Анкетирование родителей. Выявить интерес родителей в подготовке детей по выполнению нормативов ГТО.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7. Наглядная агитация, тематические выставки «Спорт и здоровый образ жизни», «Детский сад и спорт», «Виды спорта».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8. Изготовление буклетов «Подготовка детей дошкольного возраста к сдаче ГТО» </a:t>
                      </a:r>
                    </a:p>
                  </a:txBody>
                  <a:tcPr marL="34190" marR="341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89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Практические задания </a:t>
                      </a:r>
                    </a:p>
                  </a:txBody>
                  <a:tcPr marL="34190" marR="341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1. Систематизация стихов и загадок о спорте (в форме альбома).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2. Фоторепортажи «Семейные спортивные традиции».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3. Совместное творчество с детьми «Любимый вид спорта».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4. Мастер-класс «Делай как я!» для детей подготовительной к школе группы и их родителей по разным видам нормативов «ГТО» (силовые, на гибкость, на скорость и выносливость).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5. Проведение совместных спортивных праздников, развлечений, досугов.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7. Мастер-класс для родителей по обучению методам диагностики и контроля уровня физического развития своего ребенка.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8. Конкурс фотографий «Здоровая семья - счастливый ребёнок».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9. Презентация для родителей с использованием мультимедийного оборудования «Выполняем нормы ГТО</a:t>
                      </a:r>
                    </a:p>
                  </a:txBody>
                  <a:tcPr marL="34190" marR="341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1658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 Работа с социальными партнерами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0" indent="-457200">
              <a:spcBef>
                <a:spcPts val="0"/>
              </a:spcBef>
              <a:buClrTx/>
              <a:buSzTx/>
              <a:buAutoNum type="arabicPeriod"/>
            </a:pPr>
            <a:endParaRPr lang="ru-RU" sz="2400" dirty="0" smtClean="0">
              <a:solidFill>
                <a:srgbClr val="000000"/>
              </a:solidFill>
              <a:latin typeface="Times New Roman"/>
            </a:endParaRP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ru-RU" sz="2400" dirty="0" smtClean="0">
                <a:solidFill>
                  <a:srgbClr val="000000"/>
                </a:solidFill>
                <a:latin typeface="Times New Roman"/>
              </a:rPr>
              <a:t>1. Размещение </a:t>
            </a:r>
            <a:r>
              <a:rPr lang="ru-RU" sz="2400" dirty="0">
                <a:solidFill>
                  <a:srgbClr val="000000"/>
                </a:solidFill>
                <a:latin typeface="Times New Roman"/>
              </a:rPr>
              <a:t>конспектов спортивных мероприятий на сайтах организаций 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ru-RU" sz="2400" dirty="0" smtClean="0">
                <a:solidFill>
                  <a:srgbClr val="000000"/>
                </a:solidFill>
                <a:latin typeface="Times New Roman"/>
              </a:rPr>
              <a:t>2</a:t>
            </a:r>
            <a:r>
              <a:rPr lang="ru-RU" sz="2400" dirty="0">
                <a:solidFill>
                  <a:srgbClr val="000000"/>
                </a:solidFill>
                <a:latin typeface="Times New Roman"/>
              </a:rPr>
              <a:t>. Публикации в печатных 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</a:rPr>
              <a:t>изданиях 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ru-RU" sz="2400" dirty="0" smtClean="0">
                <a:solidFill>
                  <a:srgbClr val="000000"/>
                </a:solidFill>
                <a:latin typeface="Times New Roman"/>
              </a:rPr>
              <a:t>3</a:t>
            </a:r>
            <a:r>
              <a:rPr lang="ru-RU" sz="2400" dirty="0">
                <a:solidFill>
                  <a:srgbClr val="000000"/>
                </a:solidFill>
                <a:latin typeface="Times New Roman"/>
              </a:rPr>
              <a:t>. Совместные спортивные 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</a:rPr>
              <a:t>мероприятия </a:t>
            </a:r>
            <a:endParaRPr lang="ru-RU" sz="2400" dirty="0">
              <a:solidFill>
                <a:srgbClr val="000000"/>
              </a:solidFill>
              <a:latin typeface="Times New Roman"/>
            </a:endParaRP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ru-RU" sz="2400" dirty="0">
                <a:solidFill>
                  <a:srgbClr val="000000"/>
                </a:solidFill>
                <a:latin typeface="Times New Roman"/>
              </a:rPr>
              <a:t>4. Участие в городских, районных и муниципальных спортивных 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</a:rPr>
              <a:t>мероприятиях </a:t>
            </a:r>
            <a:endParaRPr lang="ru-RU" sz="2400" dirty="0">
              <a:solidFill>
                <a:srgbClr val="000000"/>
              </a:solidFill>
              <a:latin typeface="Times New Roman"/>
            </a:endParaRP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ru-RU" sz="2400" dirty="0" smtClean="0">
                <a:solidFill>
                  <a:srgbClr val="000000"/>
                </a:solidFill>
                <a:latin typeface="Times New Roman"/>
              </a:rPr>
              <a:t>5</a:t>
            </a:r>
            <a:r>
              <a:rPr lang="ru-RU" sz="2400" dirty="0">
                <a:solidFill>
                  <a:srgbClr val="000000"/>
                </a:solidFill>
                <a:latin typeface="Times New Roman"/>
              </a:rPr>
              <a:t>. Экскурсии детей детского сада в спортивный 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</a:rPr>
              <a:t>школу, городскую библиотеку </a:t>
            </a:r>
            <a:endParaRPr lang="ru-RU" sz="2400" dirty="0">
              <a:solidFill>
                <a:srgbClr val="000000"/>
              </a:solidFill>
              <a:latin typeface="Times New Roman"/>
            </a:endParaRP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ru-RU" sz="2400" dirty="0">
                <a:solidFill>
                  <a:srgbClr val="000000"/>
                </a:solidFill>
                <a:latin typeface="Times New Roman"/>
              </a:rPr>
              <a:t>6. 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</a:rPr>
              <a:t>Встречи </a:t>
            </a:r>
            <a:r>
              <a:rPr lang="ru-RU" sz="2400" dirty="0">
                <a:solidFill>
                  <a:srgbClr val="000000"/>
                </a:solidFill>
                <a:latin typeface="Times New Roman"/>
              </a:rPr>
              <a:t>со 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</a:rPr>
              <a:t>спортсменами</a:t>
            </a:r>
            <a:r>
              <a:rPr lang="ru-RU" sz="2400" dirty="0">
                <a:solidFill>
                  <a:srgbClr val="000000"/>
                </a:solidFill>
                <a:latin typeface="Times New Roman"/>
              </a:rPr>
              <a:t>	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1397675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	</a:t>
            </a:r>
          </a:p>
          <a:p>
            <a:endParaRPr lang="ru-RU" sz="2000" dirty="0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534403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/>
              </a:rPr>
              <a:t>План осуществления проекта 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	</a:t>
            </a:r>
            <a:br>
              <a:rPr lang="ru-RU" dirty="0">
                <a:solidFill>
                  <a:srgbClr val="000000"/>
                </a:solidFill>
                <a:latin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C00000"/>
                </a:solidFill>
                <a:latin typeface="Times New Roman"/>
              </a:rPr>
              <a:t>Подготовительный этап (сентябрь) 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	</a:t>
            </a:r>
          </a:p>
          <a:p>
            <a:r>
              <a:rPr lang="ru-RU" dirty="0">
                <a:solidFill>
                  <a:srgbClr val="000000"/>
                </a:solidFill>
                <a:latin typeface="Times New Roman"/>
              </a:rPr>
              <a:t>Анкетирование родителей. Презентация для родителей «Что такое ГТО? Зачем вводить ГТО в детском саду?» </a:t>
            </a:r>
            <a:endParaRPr lang="ru-RU" dirty="0" smtClean="0">
              <a:solidFill>
                <a:srgbClr val="000000"/>
              </a:solidFill>
              <a:latin typeface="Times New Roman"/>
            </a:endParaRPr>
          </a:p>
          <a:p>
            <a:r>
              <a:rPr lang="ru-RU" dirty="0" smtClean="0">
                <a:solidFill>
                  <a:srgbClr val="000000"/>
                </a:solidFill>
                <a:latin typeface="Times New Roman"/>
              </a:rPr>
              <a:t>Беседа 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с детьми о пользе занятий спортом и физическими упражнениями. 	</a:t>
            </a:r>
          </a:p>
          <a:p>
            <a:r>
              <a:rPr lang="ru-RU" dirty="0">
                <a:solidFill>
                  <a:srgbClr val="000000"/>
                </a:solidFill>
                <a:latin typeface="Times New Roman"/>
              </a:rPr>
              <a:t>Изучение </a:t>
            </a:r>
            <a:r>
              <a:rPr lang="ru-RU" dirty="0" smtClean="0">
                <a:solidFill>
                  <a:srgbClr val="000000"/>
                </a:solidFill>
                <a:latin typeface="Times New Roman"/>
              </a:rPr>
              <a:t>нормативно-правовых документов 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по внедрению ВФСК ГТО. 	</a:t>
            </a:r>
          </a:p>
          <a:p>
            <a:r>
              <a:rPr lang="ru-RU" dirty="0">
                <a:solidFill>
                  <a:srgbClr val="000000"/>
                </a:solidFill>
                <a:latin typeface="Times New Roman"/>
              </a:rPr>
              <a:t>Подготовка развивающей предметно-пространственной среды в </a:t>
            </a:r>
            <a:r>
              <a:rPr lang="ru-RU" dirty="0" smtClean="0">
                <a:solidFill>
                  <a:srgbClr val="000000"/>
                </a:solidFill>
                <a:latin typeface="Times New Roman"/>
              </a:rPr>
              <a:t>групповых помещениях, 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на спортивной площадке и прогулочных верандах для физкультурно-спортивной деятельности. 	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4527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764704"/>
            <a:ext cx="8686800" cy="5976664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sz="5100" b="1" dirty="0">
                <a:solidFill>
                  <a:srgbClr val="C00000"/>
                </a:solidFill>
                <a:latin typeface="Times New Roman"/>
              </a:rPr>
              <a:t>Основной этап (октябрь - апрель</a:t>
            </a:r>
            <a:r>
              <a:rPr lang="ru-RU" sz="5100" dirty="0">
                <a:solidFill>
                  <a:srgbClr val="000000"/>
                </a:solidFill>
                <a:latin typeface="Times New Roman"/>
              </a:rPr>
              <a:t>) 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	</a:t>
            </a:r>
          </a:p>
          <a:p>
            <a:pPr>
              <a:lnSpc>
                <a:spcPct val="120000"/>
              </a:lnSpc>
            </a:pPr>
            <a:r>
              <a:rPr lang="ru-RU" sz="3400" dirty="0">
                <a:solidFill>
                  <a:srgbClr val="000000"/>
                </a:solidFill>
                <a:latin typeface="Times New Roman"/>
              </a:rPr>
              <a:t>Проведение ежедневной утренней </a:t>
            </a:r>
            <a:r>
              <a:rPr lang="ru-RU" sz="3400" dirty="0" smtClean="0">
                <a:solidFill>
                  <a:srgbClr val="000000"/>
                </a:solidFill>
                <a:latin typeface="Times New Roman"/>
              </a:rPr>
              <a:t>гимнастики с включением игр и упражнений для подготовки к сдаче норм ГТО. </a:t>
            </a:r>
            <a:r>
              <a:rPr lang="ru-RU" sz="3400" dirty="0">
                <a:solidFill>
                  <a:srgbClr val="000000"/>
                </a:solidFill>
                <a:latin typeface="Times New Roman"/>
              </a:rPr>
              <a:t>	</a:t>
            </a:r>
          </a:p>
          <a:p>
            <a:pPr>
              <a:lnSpc>
                <a:spcPct val="120000"/>
              </a:lnSpc>
            </a:pPr>
            <a:r>
              <a:rPr lang="ru-RU" sz="3400" dirty="0">
                <a:solidFill>
                  <a:srgbClr val="000000"/>
                </a:solidFill>
                <a:latin typeface="Times New Roman"/>
              </a:rPr>
              <a:t>Непосредственно образовательная деятельность по физическому развитию воспитанников в зале и на воздухе. 	</a:t>
            </a:r>
          </a:p>
          <a:p>
            <a:pPr>
              <a:lnSpc>
                <a:spcPct val="120000"/>
              </a:lnSpc>
            </a:pPr>
            <a:r>
              <a:rPr lang="ru-RU" sz="3400" dirty="0">
                <a:solidFill>
                  <a:srgbClr val="000000"/>
                </a:solidFill>
                <a:latin typeface="Times New Roman"/>
              </a:rPr>
              <a:t>Презентация для детей «Легкая атлетика – королева спорта». 	</a:t>
            </a:r>
          </a:p>
          <a:p>
            <a:pPr>
              <a:lnSpc>
                <a:spcPct val="120000"/>
              </a:lnSpc>
            </a:pPr>
            <a:r>
              <a:rPr lang="ru-RU" sz="3400" dirty="0">
                <a:solidFill>
                  <a:srgbClr val="000000"/>
                </a:solidFill>
                <a:latin typeface="Times New Roman"/>
              </a:rPr>
              <a:t>Презентация для детей «История ГТО». 	</a:t>
            </a:r>
          </a:p>
          <a:p>
            <a:pPr>
              <a:lnSpc>
                <a:spcPct val="120000"/>
              </a:lnSpc>
            </a:pPr>
            <a:r>
              <a:rPr lang="ru-RU" sz="3400" dirty="0">
                <a:solidFill>
                  <a:srgbClr val="000000"/>
                </a:solidFill>
                <a:latin typeface="Times New Roman"/>
              </a:rPr>
              <a:t>Проведение совместных спортивных праздников, развлечений. Катание на лыжах. 	</a:t>
            </a:r>
          </a:p>
          <a:p>
            <a:pPr>
              <a:lnSpc>
                <a:spcPct val="120000"/>
              </a:lnSpc>
            </a:pPr>
            <a:r>
              <a:rPr lang="ru-RU" sz="3400" dirty="0">
                <a:solidFill>
                  <a:srgbClr val="000000"/>
                </a:solidFill>
                <a:latin typeface="Times New Roman"/>
              </a:rPr>
              <a:t>Конкурс поделок на тему «Мы со спортом дружим», «Мы - спортсмены! Чемпионы!». 	</a:t>
            </a:r>
          </a:p>
          <a:p>
            <a:pPr>
              <a:lnSpc>
                <a:spcPct val="120000"/>
              </a:lnSpc>
            </a:pPr>
            <a:r>
              <a:rPr lang="ru-RU" sz="3400" dirty="0">
                <a:solidFill>
                  <a:srgbClr val="000000"/>
                </a:solidFill>
                <a:latin typeface="Times New Roman"/>
              </a:rPr>
              <a:t>Мастер-класс для родителей по обучению методам диагностики и контроля уровня физического развития своего ребенка. 	</a:t>
            </a:r>
          </a:p>
          <a:p>
            <a:pPr>
              <a:lnSpc>
                <a:spcPct val="120000"/>
              </a:lnSpc>
            </a:pPr>
            <a:r>
              <a:rPr lang="ru-RU" sz="3400" dirty="0">
                <a:solidFill>
                  <a:srgbClr val="000000"/>
                </a:solidFill>
                <a:latin typeface="Times New Roman"/>
              </a:rPr>
              <a:t>Подвижные и спортивные игры с прыжками (длинная и короткая скакалка, резинки, классики). 	</a:t>
            </a:r>
          </a:p>
          <a:p>
            <a:pPr>
              <a:lnSpc>
                <a:spcPct val="120000"/>
              </a:lnSpc>
            </a:pPr>
            <a:r>
              <a:rPr lang="ru-RU" sz="3400" dirty="0">
                <a:solidFill>
                  <a:srgbClr val="000000"/>
                </a:solidFill>
                <a:latin typeface="Times New Roman"/>
              </a:rPr>
              <a:t>Подвижные игры с бегом, эстафеты. 	</a:t>
            </a:r>
          </a:p>
          <a:p>
            <a:pPr>
              <a:lnSpc>
                <a:spcPct val="120000"/>
              </a:lnSpc>
            </a:pPr>
            <a:r>
              <a:rPr lang="ru-RU" sz="3400" dirty="0">
                <a:solidFill>
                  <a:srgbClr val="000000"/>
                </a:solidFill>
                <a:latin typeface="Times New Roman"/>
              </a:rPr>
              <a:t>Подвижные игры и упражнения на гибкость и силу. 	</a:t>
            </a:r>
          </a:p>
          <a:p>
            <a:pPr>
              <a:lnSpc>
                <a:spcPct val="120000"/>
              </a:lnSpc>
            </a:pPr>
            <a:r>
              <a:rPr lang="ru-RU" sz="3400" dirty="0">
                <a:solidFill>
                  <a:srgbClr val="000000"/>
                </a:solidFill>
                <a:latin typeface="Times New Roman"/>
              </a:rPr>
              <a:t>Подвижные и спортивные игры с метанием (школа мяча). 	</a:t>
            </a:r>
          </a:p>
          <a:p>
            <a:pPr>
              <a:lnSpc>
                <a:spcPct val="120000"/>
              </a:lnSpc>
            </a:pPr>
            <a:r>
              <a:rPr lang="ru-RU" sz="3400" dirty="0">
                <a:solidFill>
                  <a:srgbClr val="000000"/>
                </a:solidFill>
                <a:latin typeface="Times New Roman"/>
              </a:rPr>
              <a:t>Неделя бегуна. (нормы ГТО - челночный бег, бег на 30 м). 	</a:t>
            </a:r>
          </a:p>
          <a:p>
            <a:pPr>
              <a:lnSpc>
                <a:spcPct val="120000"/>
              </a:lnSpc>
            </a:pPr>
            <a:r>
              <a:rPr lang="ru-RU" sz="3400" dirty="0">
                <a:solidFill>
                  <a:srgbClr val="000000"/>
                </a:solidFill>
                <a:latin typeface="Times New Roman"/>
              </a:rPr>
              <a:t>Неделя прыгуна. (нормы ГТО - прыжок в длину с места (см). 	</a:t>
            </a:r>
          </a:p>
          <a:p>
            <a:pPr>
              <a:lnSpc>
                <a:spcPct val="120000"/>
              </a:lnSpc>
            </a:pPr>
            <a:r>
              <a:rPr lang="ru-RU" sz="3400" dirty="0">
                <a:solidFill>
                  <a:srgbClr val="000000"/>
                </a:solidFill>
                <a:latin typeface="Times New Roman"/>
              </a:rPr>
              <a:t>Неделя метания. (нормы ГТО - Метание теннисного мяча в цель). 	</a:t>
            </a:r>
          </a:p>
          <a:p>
            <a:pPr>
              <a:lnSpc>
                <a:spcPct val="120000"/>
              </a:lnSpc>
            </a:pPr>
            <a:r>
              <a:rPr lang="ru-RU" sz="3400" dirty="0">
                <a:solidFill>
                  <a:srgbClr val="000000"/>
                </a:solidFill>
                <a:latin typeface="Times New Roman"/>
              </a:rPr>
              <a:t>Неделя гибкости и силы. (нормы ГТО - Подтягивание из виса. Наклон вперед стоя). 	</a:t>
            </a:r>
          </a:p>
          <a:p>
            <a:pPr>
              <a:lnSpc>
                <a:spcPct val="120000"/>
              </a:lnSpc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940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620688"/>
            <a:ext cx="8686800" cy="5459437"/>
          </a:xfrm>
        </p:spPr>
        <p:txBody>
          <a:bodyPr/>
          <a:lstStyle/>
          <a:p>
            <a:pPr marL="0" indent="0">
              <a:buNone/>
            </a:pPr>
            <a:r>
              <a:rPr lang="ru-RU" sz="2400" b="1" dirty="0">
                <a:solidFill>
                  <a:srgbClr val="C00000"/>
                </a:solidFill>
                <a:latin typeface="Times New Roman"/>
              </a:rPr>
              <a:t>Заключительный этап (май) </a:t>
            </a:r>
            <a:endParaRPr lang="ru-RU" sz="2400" b="1" dirty="0" smtClean="0">
              <a:solidFill>
                <a:srgbClr val="C00000"/>
              </a:solidFill>
              <a:latin typeface="Times New Roman"/>
            </a:endParaRP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latin typeface="Times New Roman"/>
              </a:rPr>
              <a:t>	</a:t>
            </a:r>
          </a:p>
          <a:p>
            <a:r>
              <a:rPr lang="ru-RU" sz="2000" dirty="0">
                <a:solidFill>
                  <a:srgbClr val="000000"/>
                </a:solidFill>
                <a:latin typeface="Times New Roman"/>
              </a:rPr>
              <a:t>Подведение итогов. Критерии оценки результатов по 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</a:rPr>
              <a:t>мониторингу. 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	</a:t>
            </a:r>
          </a:p>
          <a:p>
            <a:r>
              <a:rPr lang="ru-RU" sz="2000" dirty="0">
                <a:solidFill>
                  <a:srgbClr val="000000"/>
                </a:solidFill>
                <a:latin typeface="Times New Roman"/>
              </a:rPr>
              <a:t>Спортивно-игровой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квест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«Путешествие по спортивному городу». </a:t>
            </a:r>
            <a:endParaRPr lang="ru-RU" sz="2000" dirty="0" smtClean="0">
              <a:solidFill>
                <a:srgbClr val="000000"/>
              </a:solidFill>
              <a:latin typeface="Times New Roman"/>
            </a:endParaRPr>
          </a:p>
          <a:p>
            <a:r>
              <a:rPr lang="ru-RU" sz="2000" dirty="0" smtClean="0">
                <a:solidFill>
                  <a:srgbClr val="000000"/>
                </a:solidFill>
                <a:latin typeface="Times New Roman"/>
              </a:rPr>
              <a:t>Малые Олимпийские игры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	</a:t>
            </a:r>
          </a:p>
          <a:p>
            <a:endParaRPr lang="ru-RU" dirty="0"/>
          </a:p>
        </p:txBody>
      </p:sp>
      <p:pic>
        <p:nvPicPr>
          <p:cNvPr id="5" name="Picture 2" descr="C:\Users\анюта\Desktop\работа\гто в дс\гто\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4725144"/>
            <a:ext cx="3024336" cy="12961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45118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Социальное  партнерство</a:t>
            </a:r>
            <a:endParaRPr lang="ru-RU" sz="3200" b="1" dirty="0">
              <a:solidFill>
                <a:srgbClr val="002060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275856" y="1484784"/>
            <a:ext cx="2736303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ДЮСШ «Юность»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275857" y="5733256"/>
            <a:ext cx="273630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Родительский совет ДОУ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51520" y="2429772"/>
            <a:ext cx="255430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МОБУ школа № 8</a:t>
            </a:r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106046" y="2464765"/>
            <a:ext cx="2663944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МБУ ФСЦ «Полет»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106046" y="4725144"/>
            <a:ext cx="2663944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Библиотека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51520" y="4725144"/>
            <a:ext cx="255430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СМИ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Сердце 23"/>
          <p:cNvSpPr/>
          <p:nvPr/>
        </p:nvSpPr>
        <p:spPr>
          <a:xfrm>
            <a:off x="2809098" y="2434086"/>
            <a:ext cx="3278692" cy="3309723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МДОБУ д/с №12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«Золотой ключик»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Продукт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проекта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682" y="1554163"/>
            <a:ext cx="7343036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7" y="5013176"/>
            <a:ext cx="1983223" cy="184482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51520" y="1412776"/>
            <a:ext cx="842493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000" dirty="0">
                <a:solidFill>
                  <a:srgbClr val="000000"/>
                </a:solidFill>
                <a:latin typeface="Times New Roman"/>
              </a:rPr>
              <a:t>Спортивно-игровой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квест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«Путешествие по спортивному городу». </a:t>
            </a:r>
            <a:endParaRPr lang="ru-RU" sz="2000" dirty="0">
              <a:latin typeface="Times New Roman"/>
              <a:ea typeface="Times New Roman"/>
            </a:endParaRPr>
          </a:p>
          <a:p>
            <a:pPr marL="685800" lvl="0" indent="-342900" algn="just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ü"/>
            </a:pPr>
            <a:r>
              <a:rPr lang="ru-RU" sz="2000" dirty="0">
                <a:solidFill>
                  <a:srgbClr val="000000"/>
                </a:solidFill>
                <a:latin typeface="Times New Roman"/>
              </a:rPr>
              <a:t>Малые Олимпийские игры</a:t>
            </a:r>
            <a:endParaRPr lang="ru-RU" sz="2000" dirty="0">
              <a:latin typeface="Times New Roman"/>
              <a:ea typeface="Times New Roman"/>
            </a:endParaRPr>
          </a:p>
          <a:p>
            <a:pPr marL="685800" lvl="0" indent="-342900" algn="just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ü"/>
            </a:pPr>
            <a:r>
              <a:rPr lang="ru-RU" sz="2000" dirty="0">
                <a:solidFill>
                  <a:srgbClr val="000000"/>
                </a:solidFill>
                <a:latin typeface="Times New Roman"/>
              </a:rPr>
              <a:t>Акция для жителей микрорайона «За здоровый образ жизни!»</a:t>
            </a:r>
            <a:endParaRPr lang="ru-RU" sz="2000" dirty="0">
              <a:latin typeface="Times New Roman"/>
              <a:ea typeface="Times New Roman"/>
            </a:endParaRPr>
          </a:p>
          <a:p>
            <a:pPr marL="685800" lvl="0" indent="-342900" algn="just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ü"/>
            </a:pPr>
            <a:r>
              <a:rPr lang="ru-RU" sz="2000" dirty="0">
                <a:solidFill>
                  <a:srgbClr val="000000"/>
                </a:solidFill>
                <a:latin typeface="Times New Roman"/>
              </a:rPr>
              <a:t>Изготовление баннеров «Навстречу рекордам!» для наглядной информации родителей</a:t>
            </a:r>
            <a:endParaRPr lang="ru-RU" sz="2000" dirty="0">
              <a:latin typeface="Times New Roman"/>
              <a:ea typeface="Times New Roman"/>
            </a:endParaRPr>
          </a:p>
          <a:p>
            <a:pPr marL="685800" lvl="0" indent="-342900" algn="just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ü"/>
            </a:pPr>
            <a:r>
              <a:rPr lang="ru-RU" sz="2000" dirty="0">
                <a:solidFill>
                  <a:srgbClr val="000000"/>
                </a:solidFill>
                <a:latin typeface="Times New Roman"/>
              </a:rPr>
              <a:t>Разработка методических рекомендаций, досуговых мероприятий, праздников, тематических недель спортивной направленности</a:t>
            </a:r>
            <a:endParaRPr lang="ru-RU" sz="2000" dirty="0">
              <a:latin typeface="Times New Roman"/>
              <a:ea typeface="Times New Roman"/>
            </a:endParaRPr>
          </a:p>
          <a:p>
            <a:pPr marL="685800" lvl="0" indent="-342900" algn="just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ü"/>
              <a:tabLst>
                <a:tab pos="4562475" algn="l"/>
              </a:tabLst>
            </a:pPr>
            <a:r>
              <a:rPr lang="ru-RU" sz="2000" dirty="0">
                <a:solidFill>
                  <a:srgbClr val="000000"/>
                </a:solidFill>
                <a:latin typeface="Times New Roman"/>
              </a:rPr>
              <a:t>Пополнение и обновление спортивного инвентаря и спортивного оборудования</a:t>
            </a:r>
            <a:endParaRPr lang="ru-RU" sz="20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6113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9143999" cy="6858000"/>
          </a:xfrm>
          <a:prstGeom prst="rect">
            <a:avLst/>
          </a:prstGeom>
        </p:spPr>
      </p:pic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143000" y="2204864"/>
            <a:ext cx="6858000" cy="2160240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1067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32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АКТУАЛЬНОСТЬ</a:t>
            </a:r>
            <a:r>
              <a:rPr lang="ru-RU" altLang="ru-RU" sz="3200" b="1" u="sng" dirty="0" smtClean="0">
                <a:solidFill>
                  <a:srgbClr val="002060"/>
                </a:solidFill>
                <a:latin typeface="Cambria" pitchFamily="18" charset="0"/>
              </a:rPr>
              <a:t/>
            </a:r>
            <a:br>
              <a:rPr lang="ru-RU" altLang="ru-RU" sz="3200" b="1" u="sng" dirty="0" smtClean="0">
                <a:solidFill>
                  <a:srgbClr val="002060"/>
                </a:solidFill>
                <a:latin typeface="Cambria" pitchFamily="18" charset="0"/>
              </a:rPr>
            </a:br>
            <a:endParaRPr lang="ru-RU" sz="3200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457200" algn="just" fontAlgn="base">
              <a:spcAft>
                <a:spcPct val="0"/>
              </a:spcAft>
              <a:buClrTx/>
              <a:buSzTx/>
              <a:buNone/>
            </a:pPr>
            <a:r>
              <a:rPr lang="ru-RU" sz="2200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Физическое развитие ребенка – это, прежде всего двигательные навыки. Координацию движений определяют развитием мелкой и большой моторики. </a:t>
            </a:r>
          </a:p>
          <a:p>
            <a:pPr marL="0" lvl="0" indent="457200" algn="just">
              <a:lnSpc>
                <a:spcPct val="115000"/>
              </a:lnSpc>
              <a:spcAft>
                <a:spcPts val="750"/>
              </a:spcAft>
              <a:buClr>
                <a:srgbClr val="F0A22E"/>
              </a:buClr>
              <a:buNone/>
            </a:pPr>
            <a:r>
              <a:rPr lang="ru-RU" sz="22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Именно </a:t>
            </a:r>
            <a:r>
              <a:rPr lang="ru-RU" sz="22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в дошкольном возрасте закладывается основа для физического развития, здоровья и характера человека в будущем. Этот период детства характеризуется постепенным совершенствованием всех функций детского организма. Ребенок этого возраста отличается чрезвычайной пластичностью.   Все это и натолкнуло нас на мысль о создании проекта по </a:t>
            </a:r>
            <a:r>
              <a:rPr lang="ru-RU" sz="22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внедрению и реализации </a:t>
            </a:r>
            <a:r>
              <a:rPr lang="ru-RU" sz="22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комплекса ГТО</a:t>
            </a:r>
            <a:r>
              <a:rPr lang="ru-RU" sz="22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.</a:t>
            </a:r>
          </a:p>
          <a:p>
            <a:pPr marL="0" lvl="0" indent="457200" algn="just">
              <a:lnSpc>
                <a:spcPct val="115000"/>
              </a:lnSpc>
              <a:spcAft>
                <a:spcPts val="750"/>
              </a:spcAft>
              <a:buClr>
                <a:srgbClr val="F0A22E"/>
              </a:buClr>
              <a:buNone/>
            </a:pPr>
            <a:endParaRPr lang="ru-RU" sz="16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endParaRPr lang="ru-RU" sz="2800" dirty="0">
              <a:solidFill>
                <a:srgbClr val="000000"/>
              </a:solidFill>
              <a:latin typeface="Wingdings"/>
              <a:ea typeface="Calibri"/>
              <a:cs typeface="Wingdings"/>
            </a:endParaRPr>
          </a:p>
          <a:p>
            <a:endParaRPr lang="ru-RU" dirty="0"/>
          </a:p>
        </p:txBody>
      </p:sp>
      <p:pic>
        <p:nvPicPr>
          <p:cNvPr id="4" name="Picture 3" descr="D:\a3697142a5a28fd14531535d28c45d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5013176"/>
            <a:ext cx="1928794" cy="17305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Проблема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sz="2800" dirty="0" smtClean="0">
                <a:solidFill>
                  <a:srgbClr val="000000"/>
                </a:solidFill>
                <a:latin typeface="Times New Roman"/>
              </a:rPr>
              <a:t>Постоянный </a:t>
            </a:r>
            <a:r>
              <a:rPr lang="ru-RU" sz="2800" dirty="0">
                <a:solidFill>
                  <a:srgbClr val="000000"/>
                </a:solidFill>
                <a:latin typeface="Times New Roman"/>
              </a:rPr>
              <a:t>рост числа детей со сниженными показателями физического </a:t>
            </a:r>
            <a:r>
              <a:rPr lang="ru-RU" sz="2800" dirty="0" smtClean="0">
                <a:solidFill>
                  <a:srgbClr val="000000"/>
                </a:solidFill>
                <a:latin typeface="Times New Roman"/>
              </a:rPr>
              <a:t>развития</a:t>
            </a:r>
            <a:endParaRPr lang="ru-RU" sz="2800" dirty="0">
              <a:solidFill>
                <a:srgbClr val="000000"/>
              </a:solidFill>
              <a:latin typeface="Times New Roman"/>
            </a:endParaRPr>
          </a:p>
          <a:p>
            <a:pPr lvl="0">
              <a:spcAft>
                <a:spcPts val="80"/>
              </a:spcAft>
              <a:buClr>
                <a:srgbClr val="F0A22E"/>
              </a:buClr>
            </a:pPr>
            <a:r>
              <a:rPr lang="ru-RU" sz="3000" dirty="0" smtClean="0">
                <a:solidFill>
                  <a:srgbClr val="000000"/>
                </a:solidFill>
                <a:latin typeface="Times New Roman"/>
                <a:ea typeface="Calibri"/>
                <a:cs typeface="Wingdings"/>
              </a:rPr>
              <a:t>Недостаточная </a:t>
            </a:r>
            <a:r>
              <a:rPr lang="ru-RU" sz="3000" dirty="0">
                <a:solidFill>
                  <a:srgbClr val="000000"/>
                </a:solidFill>
                <a:latin typeface="Times New Roman"/>
                <a:ea typeface="Calibri"/>
                <a:cs typeface="Wingdings"/>
              </a:rPr>
              <a:t>осведомленность родителей о важности физического воспитания. </a:t>
            </a:r>
            <a:endParaRPr lang="ru-RU" sz="2600" dirty="0">
              <a:solidFill>
                <a:srgbClr val="000000"/>
              </a:solidFill>
              <a:latin typeface="Wingdings"/>
              <a:ea typeface="Calibri"/>
              <a:cs typeface="Wingdings"/>
            </a:endParaRPr>
          </a:p>
          <a:p>
            <a:pPr lvl="0">
              <a:spcAft>
                <a:spcPts val="80"/>
              </a:spcAft>
              <a:buClr>
                <a:srgbClr val="F0A22E"/>
              </a:buClr>
            </a:pPr>
            <a:r>
              <a:rPr lang="ru-RU" sz="3000" dirty="0" smtClean="0">
                <a:solidFill>
                  <a:srgbClr val="000000"/>
                </a:solidFill>
                <a:latin typeface="Times New Roman"/>
                <a:ea typeface="Calibri"/>
                <a:cs typeface="Wingdings"/>
              </a:rPr>
              <a:t>Низкая </a:t>
            </a:r>
            <a:r>
              <a:rPr lang="ru-RU" sz="3000" dirty="0">
                <a:solidFill>
                  <a:srgbClr val="000000"/>
                </a:solidFill>
                <a:latin typeface="Times New Roman"/>
                <a:ea typeface="Calibri"/>
                <a:cs typeface="Wingdings"/>
              </a:rPr>
              <a:t>спортивная активность, малоподвижный образ жизни детей и их семей, отсутствие понимания культуры спорта. </a:t>
            </a:r>
            <a:endParaRPr lang="ru-RU" sz="2600" dirty="0">
              <a:solidFill>
                <a:srgbClr val="000000"/>
              </a:solidFill>
              <a:latin typeface="Wingdings"/>
              <a:ea typeface="Calibri"/>
              <a:cs typeface="Wingdings"/>
            </a:endParaRPr>
          </a:p>
          <a:p>
            <a:pPr lvl="0">
              <a:buClr>
                <a:srgbClr val="F0A22E"/>
              </a:buClr>
            </a:pPr>
            <a:r>
              <a:rPr lang="ru-RU" sz="3000" dirty="0" smtClean="0">
                <a:solidFill>
                  <a:srgbClr val="000000"/>
                </a:solidFill>
                <a:latin typeface="Times New Roman"/>
                <a:ea typeface="Calibri"/>
                <a:cs typeface="Wingdings"/>
              </a:rPr>
              <a:t>Невнимание </a:t>
            </a:r>
            <a:r>
              <a:rPr lang="ru-RU" sz="3000" dirty="0">
                <a:solidFill>
                  <a:srgbClr val="000000"/>
                </a:solidFill>
                <a:latin typeface="Times New Roman"/>
                <a:ea typeface="Calibri"/>
                <a:cs typeface="Wingdings"/>
              </a:rPr>
              <a:t>родителей к здоровому образу жизни в семье. Негативная статистика по образу жизни в семье (сниженная активность, несбалансированное питание, несоблюдение режима дня, растущие факторы риска, отсутствие полезных привычек). </a:t>
            </a:r>
            <a:endParaRPr lang="ru-RU" sz="2600" dirty="0">
              <a:solidFill>
                <a:srgbClr val="000000"/>
              </a:solidFill>
              <a:latin typeface="Wingdings"/>
              <a:ea typeface="Calibri"/>
              <a:cs typeface="Wingding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8686800" cy="838200"/>
          </a:xfrm>
        </p:spPr>
        <p:txBody>
          <a:bodyPr>
            <a:normAutofit fontScale="90000"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ИДЕЯ проекта: </a:t>
            </a:r>
            <a:r>
              <a:rPr lang="ru-RU" altLang="ru-RU" b="1" dirty="0" smtClean="0">
                <a:solidFill>
                  <a:srgbClr val="002060"/>
                </a:solidFill>
                <a:latin typeface="Cambria" pitchFamily="18" charset="0"/>
              </a:rPr>
              <a:t/>
            </a:r>
            <a:br>
              <a:rPr lang="ru-RU" altLang="ru-RU" b="1" dirty="0" smtClean="0">
                <a:solidFill>
                  <a:srgbClr val="002060"/>
                </a:solidFill>
                <a:latin typeface="Cambria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Если мы хотим вырастить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физически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здоровое поколение, то должны решать проблему «всем миром»: детский сад, семья, общественность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 ПРОЕКТА:</a:t>
            </a:r>
            <a:r>
              <a:rPr lang="ru-RU" altLang="ru-RU" b="1" dirty="0" smtClean="0">
                <a:solidFill>
                  <a:srgbClr val="002060"/>
                </a:solidFill>
                <a:latin typeface="Cambria" pitchFamily="18" charset="0"/>
              </a:rPr>
              <a:t/>
            </a:r>
            <a:br>
              <a:rPr lang="ru-RU" altLang="ru-RU" b="1" dirty="0" smtClean="0">
                <a:solidFill>
                  <a:srgbClr val="002060"/>
                </a:solidFill>
                <a:latin typeface="Cambria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приобщение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к здоровому активному образу жизни,  развитие физической культуры и формирование интереса к спорту  через физкультурно-оздоровительную организованную модель в ДОУ в условиях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реализации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Всероссийского физкультурно-спортивного комплекса «ГТО»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algn="just">
              <a:buNone/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1106760"/>
          </a:xfrm>
        </p:spPr>
        <p:txBody>
          <a:bodyPr>
            <a:normAutofit fontScale="90000"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ЗАДАЧИ ПРОЕКТА:</a:t>
            </a:r>
            <a:r>
              <a:rPr lang="ru-RU" altLang="ru-RU" b="1" dirty="0" smtClean="0">
                <a:solidFill>
                  <a:srgbClr val="002060"/>
                </a:solidFill>
                <a:latin typeface="Cambria" pitchFamily="18" charset="0"/>
              </a:rPr>
              <a:t/>
            </a:r>
            <a:br>
              <a:rPr lang="ru-RU" altLang="ru-RU" b="1" dirty="0" smtClean="0">
                <a:solidFill>
                  <a:srgbClr val="002060"/>
                </a:solidFill>
                <a:latin typeface="Cambria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196752"/>
            <a:ext cx="8686800" cy="5328592"/>
          </a:xfrm>
        </p:spPr>
        <p:txBody>
          <a:bodyPr>
            <a:normAutofit fontScale="62500" lnSpcReduction="20000"/>
          </a:bodyPr>
          <a:lstStyle/>
          <a:p>
            <a:pPr lvl="0" algn="just">
              <a:lnSpc>
                <a:spcPct val="150000"/>
              </a:lnSpc>
              <a:buClr>
                <a:srgbClr val="F0A22E"/>
              </a:buClr>
              <a:buFont typeface="Symbol"/>
              <a:buChar char=""/>
              <a:tabLst>
                <a:tab pos="630555" algn="l"/>
              </a:tabLst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обеспечить условия для внедрения и реализации Всероссийского физкультурно- спортивного комплекса ГТО (приобретение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спортивного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уличного оборудования для  эффективного функционирования спортивной площадки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ДОУ, пополнение и обновление спортивного инвентаря);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lnSpc>
                <a:spcPct val="150000"/>
              </a:lnSpc>
              <a:buFont typeface="Symbol"/>
              <a:buChar char="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провести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информационную компанию о значимости внедрения комплекса ГТО среди детей, их родителей и сотрудников ДОУ;</a:t>
            </a:r>
          </a:p>
          <a:p>
            <a:pPr lvl="0" algn="just">
              <a:lnSpc>
                <a:spcPct val="150000"/>
              </a:lnSpc>
              <a:buFont typeface="Symbol"/>
              <a:buChar char=""/>
              <a:tabLst>
                <a:tab pos="630555" algn="l"/>
              </a:tabLst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развивать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стремление к укреплению и сохранению своего собственного   здоровья  посредством формирования культуры здорового образа жизни у воспитанников, их родителей и сотрудников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ДОУ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;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lvl="0" algn="just">
              <a:lnSpc>
                <a:spcPct val="150000"/>
              </a:lnSpc>
              <a:buFont typeface="Symbol"/>
              <a:buChar char=""/>
              <a:tabLst>
                <a:tab pos="630555" algn="l"/>
              </a:tabLst>
            </a:pPr>
            <a:r>
              <a:rPr lang="ru-RU" kern="50" dirty="0">
                <a:solidFill>
                  <a:schemeClr val="tx1"/>
                </a:solidFill>
                <a:latin typeface="Times New Roman"/>
                <a:ea typeface="SimSun"/>
                <a:cs typeface="Times New Roman"/>
              </a:rPr>
              <a:t>о</a:t>
            </a:r>
            <a:r>
              <a:rPr lang="ru-RU" kern="50" dirty="0" smtClean="0">
                <a:solidFill>
                  <a:schemeClr val="tx1"/>
                </a:solidFill>
                <a:latin typeface="Times New Roman"/>
                <a:ea typeface="SimSun"/>
                <a:cs typeface="Times New Roman"/>
              </a:rPr>
              <a:t>рганизовать участие </a:t>
            </a:r>
            <a:r>
              <a:rPr lang="ru-RU" kern="50" dirty="0">
                <a:solidFill>
                  <a:schemeClr val="tx1"/>
                </a:solidFill>
                <a:latin typeface="Times New Roman"/>
                <a:ea typeface="SimSun"/>
                <a:cs typeface="Times New Roman"/>
              </a:rPr>
              <a:t>социума в спортивной жизни ДОУ</a:t>
            </a:r>
            <a:endParaRPr lang="ru-RU" sz="2800" kern="50" dirty="0">
              <a:solidFill>
                <a:schemeClr val="tx1"/>
              </a:solidFill>
              <a:latin typeface="Times New Roman"/>
              <a:ea typeface="SimSun"/>
              <a:cs typeface="Mangal"/>
            </a:endParaRPr>
          </a:p>
          <a:p>
            <a:pPr lvl="0" algn="just">
              <a:lnSpc>
                <a:spcPct val="150000"/>
              </a:lnSpc>
              <a:buFont typeface="Symbol"/>
              <a:buChar char=""/>
              <a:tabLst>
                <a:tab pos="630555" algn="l"/>
              </a:tabLst>
            </a:pP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1106760"/>
          </a:xfrm>
        </p:spPr>
        <p:txBody>
          <a:bodyPr>
            <a:normAutofit fontScale="90000"/>
          </a:bodyPr>
          <a:lstStyle/>
          <a:p>
            <a:pPr algn="just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Базовые компоненты в системе внедрения и реализации ВФСК ГТО:</a:t>
            </a:r>
            <a:r>
              <a:rPr lang="ru-RU" sz="2000" cap="none" dirty="0" smtClean="0">
                <a:solidFill>
                  <a:srgbClr val="4E3B30"/>
                </a:solidFill>
                <a:effectLst/>
                <a:latin typeface="Franklin Gothic Book"/>
                <a:cs typeface="Times New Roman"/>
              </a:rPr>
              <a:t> </a:t>
            </a:r>
            <a:r>
              <a:rPr lang="ru-RU" altLang="ru-RU" b="1" dirty="0" smtClean="0">
                <a:solidFill>
                  <a:srgbClr val="002060"/>
                </a:solidFill>
                <a:latin typeface="Cambria" pitchFamily="18" charset="0"/>
              </a:rPr>
              <a:t/>
            </a:r>
            <a:br>
              <a:rPr lang="ru-RU" altLang="ru-RU" b="1" dirty="0" smtClean="0">
                <a:solidFill>
                  <a:srgbClr val="002060"/>
                </a:solidFill>
                <a:latin typeface="Cambria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196752"/>
            <a:ext cx="8686800" cy="5328592"/>
          </a:xfrm>
        </p:spPr>
        <p:txBody>
          <a:bodyPr>
            <a:normAutofit fontScale="92500"/>
          </a:bodyPr>
          <a:lstStyle/>
          <a:p>
            <a:pPr lvl="0" indent="0" algn="just">
              <a:lnSpc>
                <a:spcPct val="150000"/>
              </a:lnSpc>
              <a:buClr>
                <a:srgbClr val="F0A22E"/>
              </a:buClr>
              <a:buNone/>
            </a:pP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Блок нормативно-правового обеспечения (разработка нормативных документов по внедрению комплекса ГТО). </a:t>
            </a:r>
          </a:p>
          <a:p>
            <a:pPr lvl="0" indent="0" algn="just">
              <a:lnSpc>
                <a:spcPct val="150000"/>
              </a:lnSpc>
              <a:buClr>
                <a:srgbClr val="F0A22E"/>
              </a:buClr>
              <a:buNone/>
            </a:pP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Блок мониторинговых процедур, обеспечивающих внедрение ГТО (предусматривает общую оценку уровня индивидуального развития детей по образовательной области «Физическое развитие»),  </a:t>
            </a:r>
          </a:p>
          <a:p>
            <a:pPr lvl="0" indent="0" algn="just">
              <a:lnSpc>
                <a:spcPct val="150000"/>
              </a:lnSpc>
              <a:buClr>
                <a:srgbClr val="F0A22E"/>
              </a:buClr>
              <a:buNone/>
            </a:pP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Блок организации и проведения мероприятий спортивной направленности.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8678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Нормативно-правовые основания ВФСК ГТО: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ru-RU" dirty="0">
              <a:solidFill>
                <a:srgbClr val="000000"/>
              </a:solidFill>
              <a:latin typeface="Times New Roman"/>
            </a:endParaRP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/>
              </a:rPr>
              <a:t>1. Конвенция о правах ребенка 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/>
              </a:rPr>
              <a:t>2. Конституция Российской Федерации 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/>
              </a:rPr>
              <a:t>3. Закон Российской Федерации «Об Образовании в Российской Федерации» 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/>
              </a:rPr>
              <a:t>4. Положение об общероссийской системе мониторинга состояния физического здоровья населения, физического развития детей, подростков и молодежи. 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/>
              </a:rPr>
              <a:t>5. ФГОС ДО, СанПиН. 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/>
              </a:rPr>
              <a:t>6. Образовательная программа ДОО. 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/>
              </a:rPr>
              <a:t>7. Приказ МО и Н РТ от 10.07.2014 года №3907/14 «Внедрение ГТО» </a:t>
            </a:r>
          </a:p>
        </p:txBody>
      </p:sp>
    </p:spTree>
    <p:extLst>
      <p:ext uri="{BB962C8B-B14F-4D97-AF65-F5344CB8AC3E}">
        <p14:creationId xmlns:p14="http://schemas.microsoft.com/office/powerpoint/2010/main" val="2332583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u="sng" dirty="0" smtClean="0">
                <a:solidFill>
                  <a:srgbClr val="002060"/>
                </a:solidFill>
              </a:rPr>
              <a:t/>
            </a:r>
            <a:br>
              <a:rPr lang="ru-RU" b="1" u="sng" dirty="0" smtClean="0">
                <a:solidFill>
                  <a:srgbClr val="002060"/>
                </a:solidFill>
              </a:rPr>
            </a:br>
            <a:r>
              <a:rPr lang="ru-RU" b="1" u="sng" dirty="0" smtClean="0">
                <a:solidFill>
                  <a:srgbClr val="002060"/>
                </a:solidFill>
                <a:latin typeface="Cambria" pitchFamily="18" charset="0"/>
              </a:rPr>
              <a:t>Основные направления </a:t>
            </a:r>
            <a:r>
              <a:rPr lang="ru-RU" b="1" u="sng" dirty="0" smtClean="0">
                <a:solidFill>
                  <a:srgbClr val="002060"/>
                </a:solidFill>
                <a:latin typeface="Cambria" pitchFamily="18" charset="0"/>
              </a:rPr>
              <a:t>реализации проекта:</a:t>
            </a:r>
            <a:endParaRPr lang="ru-RU" u="sng" dirty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988840"/>
            <a:ext cx="9144000" cy="40912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                            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2090805"/>
            <a:ext cx="2593807" cy="14618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Работа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педагогическим</a:t>
            </a: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коллективом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651345" y="4637445"/>
            <a:ext cx="2536705" cy="14855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Работа с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социальными партнерами</a:t>
            </a: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43607" y="4623590"/>
            <a:ext cx="2381007" cy="14855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Работа с родителями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621079" y="2102507"/>
            <a:ext cx="2536705" cy="14855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Работа с воспитанниками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1654</TotalTime>
  <Words>916</Words>
  <Application>Microsoft Office PowerPoint</Application>
  <PresentationFormat>Экран (4:3)</PresentationFormat>
  <Paragraphs>139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19</vt:i4>
      </vt:variant>
    </vt:vector>
  </HeadingPairs>
  <TitlesOfParts>
    <vt:vector size="21" baseType="lpstr">
      <vt:lpstr>Трек</vt:lpstr>
      <vt:lpstr>Тема Office</vt:lpstr>
      <vt:lpstr>Проект  воспитания, социализации и профилактической работы с семьёй и детьми  «навстречу рекордам!»   </vt:lpstr>
      <vt:lpstr>АКТУАЛЬНОСТЬ </vt:lpstr>
      <vt:lpstr>Проблема </vt:lpstr>
      <vt:lpstr>ИДЕЯ проекта:  </vt:lpstr>
      <vt:lpstr>ЦЕЛЬ ПРОЕКТА: </vt:lpstr>
      <vt:lpstr>ЗАДАЧИ ПРОЕКТА: </vt:lpstr>
      <vt:lpstr>Базовые компоненты в системе внедрения и реализации ВФСК ГТО:  </vt:lpstr>
      <vt:lpstr>Нормативно-правовые основания ВФСК ГТО:</vt:lpstr>
      <vt:lpstr> Основные направления реализации проекта:</vt:lpstr>
      <vt:lpstr>1. Работа с педагогическим коллективом: </vt:lpstr>
      <vt:lpstr>2.Работа с воспитанниками:</vt:lpstr>
      <vt:lpstr>3. Работа с родителями:</vt:lpstr>
      <vt:lpstr>4. Работа с социальными партнерами</vt:lpstr>
      <vt:lpstr>План осуществления проекта   </vt:lpstr>
      <vt:lpstr>Презентация PowerPoint</vt:lpstr>
      <vt:lpstr>Презентация PowerPoint</vt:lpstr>
      <vt:lpstr>Социальное  партнерство</vt:lpstr>
      <vt:lpstr>Продукт проекта: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программы развития ДОУ  на 2016- 2019г.г.</dc:title>
  <dc:creator>1</dc:creator>
  <cp:lastModifiedBy>Aer</cp:lastModifiedBy>
  <cp:revision>134</cp:revision>
  <cp:lastPrinted>2017-10-20T11:29:13Z</cp:lastPrinted>
  <dcterms:created xsi:type="dcterms:W3CDTF">2016-10-07T00:11:24Z</dcterms:created>
  <dcterms:modified xsi:type="dcterms:W3CDTF">2018-08-25T08:28:04Z</dcterms:modified>
</cp:coreProperties>
</file>