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5" r:id="rId3"/>
    <p:sldId id="295" r:id="rId4"/>
    <p:sldId id="296" r:id="rId5"/>
    <p:sldId id="257" r:id="rId6"/>
    <p:sldId id="297" r:id="rId7"/>
    <p:sldId id="298" r:id="rId8"/>
    <p:sldId id="299" r:id="rId9"/>
    <p:sldId id="29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F418"/>
    <a:srgbClr val="FFCC99"/>
    <a:srgbClr val="28C4C8"/>
    <a:srgbClr val="E329BB"/>
    <a:srgbClr val="E98B23"/>
    <a:srgbClr val="CC3300"/>
    <a:srgbClr val="BBEC20"/>
    <a:srgbClr val="FFFF99"/>
    <a:srgbClr val="2273E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606" autoAdjust="0"/>
  </p:normalViewPr>
  <p:slideViewPr>
    <p:cSldViewPr>
      <p:cViewPr>
        <p:scale>
          <a:sx n="69" d="100"/>
          <a:sy n="69" d="100"/>
        </p:scale>
        <p:origin x="-1332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9A68-BBD7-46C8-B56F-760C710A40AF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AED49-FE5C-46A4-A2D1-1C1B95E5B3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035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AED49-FE5C-46A4-A2D1-1C1B95E5B39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121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AED49-FE5C-46A4-A2D1-1C1B95E5B39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396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AED49-FE5C-46A4-A2D1-1C1B95E5B39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08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AED49-FE5C-46A4-A2D1-1C1B95E5B39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737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AED49-FE5C-46A4-A2D1-1C1B95E5B39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847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88CE-CDD0-4CA6-B43E-AB3F8B41C376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C149-B8F5-48D3-AA9C-553EB24BD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59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88CE-CDD0-4CA6-B43E-AB3F8B41C376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C149-B8F5-48D3-AA9C-553EB24BD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69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88CE-CDD0-4CA6-B43E-AB3F8B41C376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C149-B8F5-48D3-AA9C-553EB24BD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55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88CE-CDD0-4CA6-B43E-AB3F8B41C376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C149-B8F5-48D3-AA9C-553EB24BD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45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88CE-CDD0-4CA6-B43E-AB3F8B41C376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C149-B8F5-48D3-AA9C-553EB24BD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29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88CE-CDD0-4CA6-B43E-AB3F8B41C376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C149-B8F5-48D3-AA9C-553EB24BD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37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88CE-CDD0-4CA6-B43E-AB3F8B41C376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C149-B8F5-48D3-AA9C-553EB24BD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639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88CE-CDD0-4CA6-B43E-AB3F8B41C376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C149-B8F5-48D3-AA9C-553EB24BD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69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88CE-CDD0-4CA6-B43E-AB3F8B41C376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C149-B8F5-48D3-AA9C-553EB24BD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03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88CE-CDD0-4CA6-B43E-AB3F8B41C376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C149-B8F5-48D3-AA9C-553EB24BD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63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88CE-CDD0-4CA6-B43E-AB3F8B41C376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C149-B8F5-48D3-AA9C-553EB24BD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59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388CE-CDD0-4CA6-B43E-AB3F8B41C376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4C149-B8F5-48D3-AA9C-553EB24BD5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5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_________Microsoft_Word1.docx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ux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5" y="1484784"/>
            <a:ext cx="82809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5275"/>
            <a:ext cx="8280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79634" y="616530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464" y="-315416"/>
            <a:ext cx="7071973" cy="288206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331640" y="1916832"/>
            <a:ext cx="6336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>
                <a:solidFill>
                  <a:srgbClr val="00B050"/>
                </a:solidFill>
              </a:rPr>
              <a:t>Младший дошкольный возраст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881667"/>
            <a:ext cx="5400599" cy="3139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65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ux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svetreiki.ru/media/kunena/attachments/9867/102164027_large_4832910_2014-01-2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29" y="-171400"/>
            <a:ext cx="91439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355823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/>
            <a:r>
              <a:rPr lang="ru-RU" sz="2000" b="1" i="1" dirty="0" smtClean="0">
                <a:latin typeface="Georgia" panose="02040502050405020303" pitchFamily="18" charset="0"/>
              </a:rPr>
              <a:t>“Чтобы сделать ребёнка умным и рассудительным, сделайте его крепким и здоровым…..”</a:t>
            </a:r>
          </a:p>
          <a:p>
            <a:pPr algn="ctr" fontAlgn="base"/>
            <a:r>
              <a:rPr lang="ru-RU" sz="2000" b="1" i="1" dirty="0" smtClean="0">
                <a:latin typeface="Georgia" panose="02040502050405020303" pitchFamily="18" charset="0"/>
              </a:rPr>
              <a:t> (Ж. Руссо)</a:t>
            </a:r>
            <a:endParaRPr lang="ru-RU" sz="2000" b="1" i="1" dirty="0"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844824"/>
            <a:ext cx="64087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b="1" i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r"/>
            <a:r>
              <a:rPr lang="ru-RU" sz="2400" b="1" i="1" dirty="0" smtClean="0">
                <a:latin typeface="Georgia" panose="02040502050405020303" pitchFamily="18" charset="0"/>
              </a:rPr>
              <a:t>Здоровье ребенка превыше всего,</a:t>
            </a:r>
          </a:p>
          <a:p>
            <a:pPr algn="r"/>
            <a:r>
              <a:rPr lang="ru-RU" sz="2400" b="1" i="1" dirty="0" smtClean="0">
                <a:latin typeface="Georgia" panose="02040502050405020303" pitchFamily="18" charset="0"/>
              </a:rPr>
              <a:t>Богатство земли не заменит его.</a:t>
            </a:r>
          </a:p>
          <a:p>
            <a:pPr algn="r"/>
            <a:r>
              <a:rPr lang="ru-RU" sz="2400" b="1" i="1" dirty="0" smtClean="0">
                <a:latin typeface="Georgia" panose="02040502050405020303" pitchFamily="18" charset="0"/>
              </a:rPr>
              <a:t>Здоровье не купишь, никто не продаст.</a:t>
            </a:r>
          </a:p>
          <a:p>
            <a:pPr algn="r"/>
            <a:r>
              <a:rPr lang="ru-RU" sz="2400" b="1" i="1" dirty="0" smtClean="0">
                <a:latin typeface="Georgia" panose="02040502050405020303" pitchFamily="18" charset="0"/>
              </a:rPr>
              <a:t>Его берегите как сердце, как глаз!</a:t>
            </a:r>
          </a:p>
          <a:p>
            <a:pPr algn="r"/>
            <a:r>
              <a:rPr lang="ru-RU" sz="2400" b="1" i="1" dirty="0" err="1" smtClean="0">
                <a:latin typeface="Georgia" panose="02040502050405020303" pitchFamily="18" charset="0"/>
              </a:rPr>
              <a:t>Ж.Жабаев</a:t>
            </a:r>
            <a:endParaRPr lang="ru-RU" sz="2400" b="1" i="1" dirty="0"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355822"/>
            <a:ext cx="28083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Georgia" panose="02040502050405020303" pitchFamily="18" charset="0"/>
              </a:rPr>
              <a:t>Здоровье — дороже золота.</a:t>
            </a:r>
          </a:p>
          <a:p>
            <a:pPr algn="ctr"/>
            <a:r>
              <a:rPr lang="ru-RU" sz="2000" b="1" dirty="0" smtClean="0">
                <a:latin typeface="Georgia" panose="02040502050405020303" pitchFamily="18" charset="0"/>
              </a:rPr>
              <a:t>(Шекспир </a:t>
            </a:r>
            <a:r>
              <a:rPr lang="ru-RU" sz="2000" b="1" dirty="0">
                <a:latin typeface="Georgia" panose="02040502050405020303" pitchFamily="18" charset="0"/>
              </a:rPr>
              <a:t>У</a:t>
            </a:r>
            <a:r>
              <a:rPr lang="ru-RU" sz="2000" b="1" dirty="0" smtClean="0">
                <a:latin typeface="Georgia" panose="02040502050405020303" pitchFamily="18" charset="0"/>
              </a:rPr>
              <a:t>.)</a:t>
            </a:r>
            <a:endParaRPr lang="ru-RU" sz="20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49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935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24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992348"/>
              </p:ext>
            </p:extLst>
          </p:nvPr>
        </p:nvGraphicFramePr>
        <p:xfrm>
          <a:off x="35496" y="2"/>
          <a:ext cx="9108504" cy="699043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6304"/>
                <a:gridCol w="4104456"/>
                <a:gridCol w="2267744"/>
              </a:tblGrid>
              <a:tr h="40466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Формы работы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Цель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Периодичность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758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Дыхательная гимнастика по методу А.С. Стрельниковой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1" dirty="0" smtClean="0"/>
                        <a:t>развитие умения дышать - правильные вдохи и выдохи;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1" dirty="0" smtClean="0"/>
                        <a:t>укрепление иммунитета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ежедневно в режимных моментах</a:t>
                      </a:r>
                      <a:endParaRPr lang="ru-RU" b="1" i="1" dirty="0"/>
                    </a:p>
                  </a:txBody>
                  <a:tcPr/>
                </a:tc>
              </a:tr>
              <a:tr h="121100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Корригирующая гимнастика в сюжетно-ролевой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</a:rPr>
                        <a:t> форме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1" dirty="0" smtClean="0"/>
                        <a:t>профилактика нарушения осанки и деформации скелета;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1" dirty="0" smtClean="0"/>
                        <a:t>укрепление психофизического развития детей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ежедневно после сна</a:t>
                      </a:r>
                      <a:endParaRPr lang="ru-RU" b="1" i="1" dirty="0"/>
                    </a:p>
                  </a:txBody>
                  <a:tcPr/>
                </a:tc>
              </a:tr>
              <a:tr h="1211003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rgbClr val="C00000"/>
                          </a:solidFill>
                        </a:rPr>
                        <a:t>Босохождение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 по ортопедическим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</a:rPr>
                        <a:t> и массажным коврикам 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</a:rPr>
                        <a:t>( 11 модулей )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1" dirty="0" smtClean="0"/>
                        <a:t>профилактика плоскостопия;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1" dirty="0" smtClean="0"/>
                        <a:t>повышение иммунитета, снижение утомляемости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ежедневно в режимных моментах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769928">
                <a:tc>
                  <a:txBody>
                    <a:bodyPr/>
                    <a:lstStyle/>
                    <a:p>
                      <a:endParaRPr lang="ru-RU" sz="2000" b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Су-</a:t>
                      </a:r>
                      <a:r>
                        <a:rPr lang="ru-RU" sz="2000" b="1" dirty="0" err="1" smtClean="0">
                          <a:solidFill>
                            <a:srgbClr val="C00000"/>
                          </a:solidFill>
                        </a:rPr>
                        <a:t>джок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 терапия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по методу Пак </a:t>
                      </a:r>
                      <a:r>
                        <a:rPr lang="ru-RU" sz="2000" b="1" dirty="0" err="1" smtClean="0">
                          <a:solidFill>
                            <a:srgbClr val="C00000"/>
                          </a:solidFill>
                        </a:rPr>
                        <a:t>Чжэ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C00000"/>
                          </a:solidFill>
                        </a:rPr>
                        <a:t>Ву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b="1" dirty="0" smtClean="0"/>
                        <a:t>стимуляция высокоактивных точек соответствия всем органам и системам, расположенных на кистях рук и стоп с помощью массажных мячиков и </a:t>
                      </a:r>
                      <a:r>
                        <a:rPr lang="ru-RU" b="1" dirty="0" err="1" smtClean="0"/>
                        <a:t>массажёров</a:t>
                      </a:r>
                      <a:r>
                        <a:rPr lang="ru-RU" b="1" dirty="0" smtClean="0"/>
                        <a:t> типа «каштан»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ежедневно в режимных моментах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17250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Физическая культура с элементами партерной гимнастики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1600" b="1" dirty="0" smtClean="0"/>
                        <a:t>развитие основных физических качеств ребёнка в положении сидя, стоя</a:t>
                      </a:r>
                      <a:r>
                        <a:rPr lang="ru-RU" sz="1600" b="1" baseline="0" dirty="0" smtClean="0"/>
                        <a:t> на четвереньках, лёжа;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ru-RU" sz="1600" b="1" baseline="0" dirty="0" smtClean="0"/>
                        <a:t>повышение двигательной активности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ежедневно в режимных моментах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454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ux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615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116632"/>
            <a:ext cx="8928992" cy="2951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Тематическое </a:t>
            </a:r>
            <a:r>
              <a:rPr lang="ru-RU" sz="2800" b="1" u="sng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u="sng" dirty="0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Дыхательная гимнастика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726431"/>
              </p:ext>
            </p:extLst>
          </p:nvPr>
        </p:nvGraphicFramePr>
        <p:xfrm>
          <a:off x="304744" y="1407137"/>
          <a:ext cx="8534512" cy="5589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Документ" r:id="rId6" imgW="5941719" imgH="2796520" progId="Word.Document.12">
                  <p:embed/>
                </p:oleObj>
              </mc:Choice>
              <mc:Fallback>
                <p:oleObj name="Документ" r:id="rId6" imgW="5941719" imgH="27965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4744" y="1407137"/>
                        <a:ext cx="8534512" cy="55892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080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ux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615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116632"/>
            <a:ext cx="8928992" cy="2885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u="sng" dirty="0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Корригирующая  гимнастика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b="1" u="sng" dirty="0" smtClean="0">
              <a:solidFill>
                <a:srgbClr val="C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34765"/>
              </p:ext>
            </p:extLst>
          </p:nvPr>
        </p:nvGraphicFramePr>
        <p:xfrm>
          <a:off x="0" y="548680"/>
          <a:ext cx="9261597" cy="655617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87199"/>
                <a:gridCol w="3087199"/>
                <a:gridCol w="3087199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сентябрь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октябрь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ноябрь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207368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u="sng" dirty="0" smtClean="0"/>
                        <a:t>1-3 неделя</a:t>
                      </a:r>
                    </a:p>
                    <a:p>
                      <a:pPr algn="l"/>
                      <a:r>
                        <a:rPr lang="ru-RU" sz="1200" b="1" i="0" u="none" dirty="0" smtClean="0"/>
                        <a:t>«</a:t>
                      </a:r>
                      <a:r>
                        <a:rPr lang="ru-RU" sz="1200" b="1" i="0" u="none" dirty="0" err="1" smtClean="0"/>
                        <a:t>Потягушки</a:t>
                      </a:r>
                      <a:r>
                        <a:rPr lang="ru-RU" sz="1200" b="1" i="0" u="none" dirty="0" smtClean="0"/>
                        <a:t>», «Резвые ножки»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smtClean="0"/>
                        <a:t>2-4 неделя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dirty="0" smtClean="0"/>
                        <a:t>«Бабочка», самомассаж живота</a:t>
                      </a:r>
                    </a:p>
                    <a:p>
                      <a:pPr algn="ctr"/>
                      <a:endParaRPr lang="ru-RU" sz="1200" b="1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smtClean="0"/>
                        <a:t>1-3 неделя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dirty="0" smtClean="0"/>
                        <a:t>«Листопад» ,</a:t>
                      </a:r>
                      <a:r>
                        <a:rPr lang="ru-RU" sz="1200" b="1" i="0" u="none" baseline="0" dirty="0" smtClean="0"/>
                        <a:t> ходьба по массажным дорожкам</a:t>
                      </a:r>
                      <a:endParaRPr lang="ru-RU" sz="1200" b="1" i="0" u="none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smtClean="0"/>
                        <a:t>2-4 неделя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dirty="0" smtClean="0"/>
                        <a:t>«Солнышко просыпается, солнышко купается!», самомассаж рук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smtClean="0"/>
                        <a:t>1-3 неделя</a:t>
                      </a:r>
                    </a:p>
                    <a:p>
                      <a:r>
                        <a:rPr lang="ru-RU" sz="1200" b="1" dirty="0" smtClean="0"/>
                        <a:t>«Змейка», ходьба по ортопедическим коврикам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smtClean="0"/>
                        <a:t>2-4 неделя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dirty="0" smtClean="0"/>
                        <a:t>«Попугай», самомассаж шеи</a:t>
                      </a:r>
                    </a:p>
                    <a:p>
                      <a:endParaRPr lang="ru-RU" sz="1200" b="1" dirty="0"/>
                    </a:p>
                  </a:txBody>
                  <a:tcPr/>
                </a:tc>
              </a:tr>
              <a:tr h="26781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декабрь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январь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февраль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324530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u="sng" dirty="0" smtClean="0"/>
                        <a:t>1-3 неделя</a:t>
                      </a:r>
                    </a:p>
                    <a:p>
                      <a:pPr algn="l"/>
                      <a:r>
                        <a:rPr lang="ru-RU" sz="1200" b="1" i="0" u="none" dirty="0" smtClean="0"/>
                        <a:t>«Снежинка», ходьба</a:t>
                      </a:r>
                      <a:r>
                        <a:rPr lang="ru-RU" sz="1200" b="1" i="0" u="none" baseline="0" dirty="0" smtClean="0"/>
                        <a:t> по массажным дорожкам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smtClean="0"/>
                        <a:t>2-4 неделя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dirty="0" smtClean="0"/>
                        <a:t>«Часики», самомассаж живота</a:t>
                      </a:r>
                    </a:p>
                    <a:p>
                      <a:pPr algn="l"/>
                      <a:endParaRPr lang="ru-RU" sz="120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i="1" u="sng" dirty="0" smtClean="0"/>
                    </a:p>
                    <a:p>
                      <a:pPr algn="l"/>
                      <a:r>
                        <a:rPr lang="ru-RU" sz="1200" b="1" i="0" u="none" dirty="0" smtClean="0"/>
                        <a:t>«Медведь в берлоге», ходьба по ортопедическим дорожкам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1" u="sng" dirty="0" smtClean="0"/>
                    </a:p>
                    <a:p>
                      <a:pPr algn="l"/>
                      <a:endParaRPr lang="ru-RU" sz="120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u="sng" dirty="0" smtClean="0"/>
                        <a:t>1-3 неделя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dirty="0" smtClean="0"/>
                        <a:t>«Зайчики-</a:t>
                      </a:r>
                      <a:r>
                        <a:rPr lang="ru-RU" sz="1200" b="1" i="0" u="none" dirty="0" err="1" smtClean="0"/>
                        <a:t>побегайчики</a:t>
                      </a:r>
                      <a:r>
                        <a:rPr lang="ru-RU" sz="1200" b="1" i="0" u="none" dirty="0" smtClean="0"/>
                        <a:t>», ходьба</a:t>
                      </a:r>
                      <a:r>
                        <a:rPr lang="ru-RU" sz="1200" b="1" i="0" u="none" baseline="0" dirty="0" smtClean="0"/>
                        <a:t> по массажным дорожкам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smtClean="0"/>
                        <a:t>2-4 неделя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dirty="0" smtClean="0"/>
                        <a:t>«Любопытные вороны», самомассаж</a:t>
                      </a:r>
                      <a:r>
                        <a:rPr lang="ru-RU" sz="1200" b="1" i="0" u="none" baseline="0" dirty="0" smtClean="0"/>
                        <a:t> рук</a:t>
                      </a:r>
                      <a:endParaRPr lang="ru-RU" sz="1200" b="1" i="0" u="non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i="0" u="none" dirty="0" smtClean="0"/>
                    </a:p>
                    <a:p>
                      <a:pPr algn="l"/>
                      <a:endParaRPr lang="ru-RU" sz="1200" i="0" u="none" dirty="0"/>
                    </a:p>
                  </a:txBody>
                  <a:tcPr/>
                </a:tc>
              </a:tr>
              <a:tr h="28912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март</a:t>
                      </a:r>
                      <a:endParaRPr lang="ru-RU" sz="1400" b="1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апрель</a:t>
                      </a:r>
                      <a:endParaRPr lang="ru-RU" sz="1400" b="1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май</a:t>
                      </a:r>
                      <a:endParaRPr lang="ru-RU" sz="1400" b="1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9018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smtClean="0"/>
                        <a:t>1-3 неделя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dirty="0" smtClean="0"/>
                        <a:t>«Ёжики», ходьба по ортопедическим дорожкам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smtClean="0"/>
                        <a:t>2-4 неделя</a:t>
                      </a:r>
                    </a:p>
                    <a:p>
                      <a:pPr algn="l"/>
                      <a:r>
                        <a:rPr lang="ru-RU" sz="1200" b="1" dirty="0" smtClean="0"/>
                        <a:t>«Самолётик», самомассаж ступней ног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smtClean="0"/>
                        <a:t>1-3 неделя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dirty="0" smtClean="0"/>
                        <a:t>«Зайчишки-трусишки», ходьба по массажным дорожкам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smtClean="0"/>
                        <a:t>2-4 неделя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dirty="0" smtClean="0"/>
                        <a:t>«Утята», самомассаж шеи</a:t>
                      </a:r>
                    </a:p>
                    <a:p>
                      <a:pPr algn="ctr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smtClean="0"/>
                        <a:t>1-3 неделя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dirty="0" smtClean="0"/>
                        <a:t>«Колобок», ходьба по ортопедическим дорожкам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smtClean="0"/>
                        <a:t>2-4 неделя</a:t>
                      </a:r>
                    </a:p>
                    <a:p>
                      <a:pPr algn="l"/>
                      <a:r>
                        <a:rPr lang="ru-RU" sz="1200" b="1" dirty="0" smtClean="0"/>
                        <a:t>«Мышка и мишка», самомассаж рук</a:t>
                      </a:r>
                      <a:endParaRPr lang="ru-RU" sz="1200" b="1" dirty="0"/>
                    </a:p>
                  </a:txBody>
                  <a:tcPr/>
                </a:tc>
              </a:tr>
              <a:tr h="30777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июнь</a:t>
                      </a:r>
                      <a:endParaRPr lang="ru-RU" sz="1400" b="1" dirty="0"/>
                    </a:p>
                  </a:txBody>
                  <a:tcPr>
                    <a:solidFill>
                      <a:srgbClr val="42F41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июль</a:t>
                      </a:r>
                      <a:endParaRPr lang="ru-RU" sz="1400" b="1" dirty="0"/>
                    </a:p>
                  </a:txBody>
                  <a:tcPr>
                    <a:solidFill>
                      <a:srgbClr val="42F41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август</a:t>
                      </a:r>
                      <a:endParaRPr lang="ru-RU" sz="1400" b="1" dirty="0"/>
                    </a:p>
                  </a:txBody>
                  <a:tcPr>
                    <a:solidFill>
                      <a:srgbClr val="42F418"/>
                    </a:solidFill>
                  </a:tcPr>
                </a:tc>
              </a:tr>
              <a:tr h="9018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smtClean="0"/>
                        <a:t>1-3 неделя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dirty="0" smtClean="0"/>
                        <a:t>«Птички», ходьба по массажным дорожкам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smtClean="0"/>
                        <a:t>2-4 неделя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dirty="0" smtClean="0"/>
                        <a:t>«Паровозик», самомассаж живота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smtClean="0"/>
                        <a:t>1-3 неделя</a:t>
                      </a:r>
                    </a:p>
                    <a:p>
                      <a:pPr algn="l"/>
                      <a:r>
                        <a:rPr lang="ru-RU" sz="1200" b="1" dirty="0" smtClean="0"/>
                        <a:t>«Лисичка-сестричка», ходьба по ортопедическим дорожкам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smtClean="0"/>
                        <a:t>2-4 неделя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dirty="0" smtClean="0"/>
                        <a:t>«Весёлый гномик», самомассаж ступней ног</a:t>
                      </a:r>
                    </a:p>
                    <a:p>
                      <a:pPr algn="l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smtClean="0"/>
                        <a:t>1-3 неделя</a:t>
                      </a:r>
                    </a:p>
                    <a:p>
                      <a:pPr algn="l"/>
                      <a:r>
                        <a:rPr lang="ru-RU" sz="1200" b="1" dirty="0" smtClean="0"/>
                        <a:t>«Волна», ходьба по массажным дорожкам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smtClean="0"/>
                        <a:t>2-4 неделя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dirty="0" smtClean="0"/>
                        <a:t>«Крокодильчики», самомассаж живота</a:t>
                      </a:r>
                    </a:p>
                    <a:p>
                      <a:pPr algn="l"/>
                      <a:endParaRPr lang="ru-RU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92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ux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615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116632"/>
            <a:ext cx="8928992" cy="3383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u="sng" dirty="0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Партерная  гимнастика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b="1" u="sng" dirty="0" smtClean="0">
              <a:solidFill>
                <a:srgbClr val="C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b="1" u="sng" dirty="0" smtClean="0">
              <a:solidFill>
                <a:srgbClr val="C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486458"/>
              </p:ext>
            </p:extLst>
          </p:nvPr>
        </p:nvGraphicFramePr>
        <p:xfrm>
          <a:off x="0" y="548680"/>
          <a:ext cx="9261597" cy="581123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87199"/>
                <a:gridCol w="3087199"/>
                <a:gridCol w="3087199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сентябрь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октябрь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ноябрь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207368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dirty="0" smtClean="0"/>
                        <a:t>«Блинчик»</a:t>
                      </a:r>
                    </a:p>
                    <a:p>
                      <a:pPr algn="ctr"/>
                      <a:r>
                        <a:rPr lang="ru-RU" sz="1800" b="1" i="0" u="none" dirty="0" smtClean="0"/>
                        <a:t>«Звёздочка»</a:t>
                      </a:r>
                      <a:endParaRPr lang="ru-RU" sz="1800" b="1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«Пошагали наши пальчики»</a:t>
                      </a:r>
                    </a:p>
                    <a:p>
                      <a:pPr algn="ctr"/>
                      <a:r>
                        <a:rPr lang="ru-RU" sz="1800" b="1" dirty="0" smtClean="0"/>
                        <a:t>«Нарисуем</a:t>
                      </a:r>
                      <a:r>
                        <a:rPr lang="ru-RU" sz="1800" b="1" baseline="0" dirty="0" smtClean="0"/>
                        <a:t> солнышко пальчиками»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dirty="0" smtClean="0"/>
                        <a:t>«Растём, растём!»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dirty="0" smtClean="0"/>
                        <a:t>«Тепло, холодно»</a:t>
                      </a:r>
                    </a:p>
                  </a:txBody>
                  <a:tcPr/>
                </a:tc>
              </a:tr>
              <a:tr h="26781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декабрь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январь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февраль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324530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dirty="0" smtClean="0"/>
                        <a:t>«Букашечка»</a:t>
                      </a:r>
                    </a:p>
                    <a:p>
                      <a:pPr algn="ctr"/>
                      <a:r>
                        <a:rPr lang="ru-RU" sz="1800" b="1" i="0" u="none" dirty="0" smtClean="0"/>
                        <a:t>«Жучки»</a:t>
                      </a:r>
                      <a:endParaRPr lang="ru-RU" sz="1800" b="1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1" u="sng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dirty="0" smtClean="0"/>
                        <a:t>«Пугливая кошечка»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dirty="0" smtClean="0"/>
                        <a:t>«Кошечка виляет хвостом»</a:t>
                      </a:r>
                    </a:p>
                    <a:p>
                      <a:pPr algn="l"/>
                      <a:endParaRPr lang="ru-RU" sz="1800" b="1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dirty="0" smtClean="0"/>
                        <a:t>«Бабочка»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dirty="0" smtClean="0"/>
                        <a:t>«Лягушка»</a:t>
                      </a:r>
                    </a:p>
                    <a:p>
                      <a:pPr algn="l"/>
                      <a:endParaRPr lang="ru-RU" sz="1800" b="1" i="0" u="none" dirty="0"/>
                    </a:p>
                  </a:txBody>
                  <a:tcPr/>
                </a:tc>
              </a:tr>
              <a:tr h="28912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март</a:t>
                      </a:r>
                      <a:endParaRPr lang="ru-RU" sz="1800" b="1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апрель</a:t>
                      </a:r>
                      <a:endParaRPr lang="ru-RU" sz="1800" b="1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май</a:t>
                      </a:r>
                      <a:endParaRPr lang="ru-RU" sz="1800" b="1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9018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dirty="0" smtClean="0"/>
                        <a:t>«</a:t>
                      </a:r>
                      <a:r>
                        <a:rPr lang="ru-RU" sz="1800" b="1" i="0" u="none" dirty="0" err="1" smtClean="0"/>
                        <a:t>Качелька</a:t>
                      </a:r>
                      <a:r>
                        <a:rPr lang="ru-RU" sz="1800" b="1" i="0" u="none" dirty="0" smtClean="0"/>
                        <a:t>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dirty="0" smtClean="0"/>
                        <a:t>«Ёжики»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«Колечко»</a:t>
                      </a:r>
                    </a:p>
                    <a:p>
                      <a:pPr algn="ctr"/>
                      <a:r>
                        <a:rPr lang="ru-RU" sz="1800" b="1" dirty="0" smtClean="0"/>
                        <a:t>«Коробочка»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dirty="0" smtClean="0"/>
                        <a:t>«</a:t>
                      </a:r>
                      <a:r>
                        <a:rPr lang="ru-RU" sz="1800" b="1" i="0" u="none" dirty="0" err="1" smtClean="0"/>
                        <a:t>Качелька</a:t>
                      </a:r>
                      <a:r>
                        <a:rPr lang="ru-RU" sz="1800" b="1" i="0" u="none" dirty="0" smtClean="0"/>
                        <a:t>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dirty="0" smtClean="0"/>
                        <a:t>«Корзиночка»</a:t>
                      </a:r>
                    </a:p>
                  </a:txBody>
                  <a:tcPr/>
                </a:tc>
              </a:tr>
              <a:tr h="30777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июнь</a:t>
                      </a:r>
                      <a:endParaRPr lang="ru-RU" sz="1800" b="1" dirty="0"/>
                    </a:p>
                  </a:txBody>
                  <a:tcPr>
                    <a:solidFill>
                      <a:srgbClr val="42F41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июль</a:t>
                      </a:r>
                      <a:endParaRPr lang="ru-RU" sz="1800" b="1" dirty="0"/>
                    </a:p>
                  </a:txBody>
                  <a:tcPr>
                    <a:solidFill>
                      <a:srgbClr val="42F41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август</a:t>
                      </a:r>
                      <a:endParaRPr lang="ru-RU" sz="1800" b="1" dirty="0"/>
                    </a:p>
                  </a:txBody>
                  <a:tcPr>
                    <a:solidFill>
                      <a:srgbClr val="42F418"/>
                    </a:solidFill>
                  </a:tcPr>
                </a:tc>
              </a:tr>
              <a:tr h="9018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dirty="0" smtClean="0"/>
                        <a:t>«Лодочка»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dirty="0" smtClean="0"/>
                        <a:t>«Тянем-потянем»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dirty="0" smtClean="0"/>
                        <a:t>«Уголок» (лёжа на спине)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dirty="0" smtClean="0"/>
                        <a:t>«Уголок» (лёжа на животе)</a:t>
                      </a:r>
                    </a:p>
                    <a:p>
                      <a:pPr algn="l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«Велосипед»</a:t>
                      </a:r>
                    </a:p>
                    <a:p>
                      <a:pPr algn="ctr"/>
                      <a:r>
                        <a:rPr lang="ru-RU" sz="1800" b="1" dirty="0" smtClean="0"/>
                        <a:t>«Черепашки»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12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ux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615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116632"/>
            <a:ext cx="8928992" cy="3383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u="sng" dirty="0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СУ-ДЖОК терапия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b="1" u="sng" dirty="0" smtClean="0">
              <a:solidFill>
                <a:srgbClr val="C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b="1" u="sng" dirty="0" smtClean="0">
              <a:solidFill>
                <a:srgbClr val="C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801429"/>
              </p:ext>
            </p:extLst>
          </p:nvPr>
        </p:nvGraphicFramePr>
        <p:xfrm>
          <a:off x="0" y="548680"/>
          <a:ext cx="9261597" cy="651088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87199"/>
                <a:gridCol w="3087199"/>
                <a:gridCol w="3087199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сентябрь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октябрь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ноябрь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207368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dirty="0" smtClean="0"/>
                        <a:t>«Этот мячик не простой» </a:t>
                      </a:r>
                      <a:endParaRPr lang="ru-RU" sz="1800" b="1" i="1" u="none" dirty="0" smtClean="0"/>
                    </a:p>
                    <a:p>
                      <a:pPr algn="ctr"/>
                      <a:r>
                        <a:rPr lang="ru-RU" sz="1800" b="1" i="1" u="none" dirty="0" smtClean="0"/>
                        <a:t>(знакомство</a:t>
                      </a:r>
                      <a:r>
                        <a:rPr lang="ru-RU" sz="1800" b="1" i="1" u="none" baseline="0" dirty="0" smtClean="0"/>
                        <a:t> с массажным мячиком)</a:t>
                      </a:r>
                      <a:endParaRPr lang="ru-RU" sz="1800" b="1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«Колобок» </a:t>
                      </a:r>
                    </a:p>
                    <a:p>
                      <a:pPr algn="ctr"/>
                      <a:r>
                        <a:rPr lang="ru-RU" sz="1800" b="1" i="1" dirty="0" smtClean="0"/>
                        <a:t>(игры с массажным мячиком)</a:t>
                      </a:r>
                      <a:endParaRPr lang="ru-RU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dirty="0" smtClean="0"/>
                        <a:t>«Щёточка»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/>
                        <a:t>(игры с массажным мячиком)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u="none" dirty="0" smtClean="0"/>
                    </a:p>
                  </a:txBody>
                  <a:tcPr/>
                </a:tc>
              </a:tr>
              <a:tr h="26781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декабрь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январь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февраль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324530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dirty="0" smtClean="0"/>
                        <a:t>«Семья)</a:t>
                      </a:r>
                    </a:p>
                    <a:p>
                      <a:pPr algn="ctr"/>
                      <a:r>
                        <a:rPr lang="ru-RU" sz="1800" b="1" i="1" u="none" dirty="0" smtClean="0"/>
                        <a:t>(игры</a:t>
                      </a:r>
                      <a:r>
                        <a:rPr lang="ru-RU" sz="1800" b="1" i="1" u="none" baseline="0" dirty="0" smtClean="0"/>
                        <a:t> с массажными колечками)</a:t>
                      </a:r>
                      <a:endParaRPr lang="ru-RU" sz="1800" b="1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1" u="sng" dirty="0" smtClean="0"/>
                    </a:p>
                    <a:p>
                      <a:pPr algn="ctr"/>
                      <a:r>
                        <a:rPr lang="ru-RU" sz="1800" b="1" i="0" u="none" dirty="0" smtClean="0"/>
                        <a:t>«Игрушки-зверушки»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none" dirty="0" smtClean="0"/>
                        <a:t>(игры</a:t>
                      </a:r>
                      <a:r>
                        <a:rPr lang="ru-RU" sz="1800" b="1" i="1" u="none" baseline="0" dirty="0" smtClean="0"/>
                        <a:t> с массажными колечками)</a:t>
                      </a:r>
                      <a:endParaRPr lang="ru-RU" sz="1800" b="1" i="1" u="none" dirty="0" smtClean="0"/>
                    </a:p>
                    <a:p>
                      <a:pPr algn="l"/>
                      <a:endParaRPr lang="ru-RU" sz="1800" b="1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dirty="0" smtClean="0"/>
                        <a:t>«На прогулку»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none" dirty="0" smtClean="0"/>
                        <a:t>(игры</a:t>
                      </a:r>
                      <a:r>
                        <a:rPr lang="ru-RU" sz="1800" b="1" i="1" u="none" baseline="0" dirty="0" smtClean="0"/>
                        <a:t> с массажными колечками)</a:t>
                      </a:r>
                      <a:endParaRPr lang="ru-RU" sz="1800" b="1" i="1" u="none" dirty="0" smtClean="0"/>
                    </a:p>
                    <a:p>
                      <a:pPr algn="ctr"/>
                      <a:endParaRPr lang="ru-RU" sz="1800" b="1" i="0" u="none" dirty="0"/>
                    </a:p>
                  </a:txBody>
                  <a:tcPr/>
                </a:tc>
              </a:tr>
              <a:tr h="28912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март</a:t>
                      </a:r>
                      <a:endParaRPr lang="ru-RU" sz="1800" b="1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апрель</a:t>
                      </a:r>
                      <a:endParaRPr lang="ru-RU" sz="1800" b="1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май</a:t>
                      </a:r>
                      <a:endParaRPr lang="ru-RU" sz="1800" b="1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9018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«Горошки»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/>
                        <a:t>(игры с массажным мячиком)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«Обувь»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/>
                        <a:t>(игры с массажным мячиком)</a:t>
                      </a:r>
                    </a:p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dirty="0" smtClean="0"/>
                        <a:t>«Овощи»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/>
                        <a:t>(игры с массажным мячиком)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u="none" dirty="0" smtClean="0"/>
                    </a:p>
                  </a:txBody>
                  <a:tcPr/>
                </a:tc>
              </a:tr>
              <a:tr h="30777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июнь</a:t>
                      </a:r>
                      <a:endParaRPr lang="ru-RU" sz="1800" b="1" dirty="0"/>
                    </a:p>
                  </a:txBody>
                  <a:tcPr>
                    <a:solidFill>
                      <a:srgbClr val="42F41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июль</a:t>
                      </a:r>
                      <a:endParaRPr lang="ru-RU" sz="1800" b="1" dirty="0"/>
                    </a:p>
                  </a:txBody>
                  <a:tcPr>
                    <a:solidFill>
                      <a:srgbClr val="42F41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август</a:t>
                      </a:r>
                      <a:endParaRPr lang="ru-RU" sz="1800" b="1" dirty="0"/>
                    </a:p>
                  </a:txBody>
                  <a:tcPr>
                    <a:solidFill>
                      <a:srgbClr val="42F418"/>
                    </a:solidFill>
                  </a:tcPr>
                </a:tc>
              </a:tr>
              <a:tr h="9018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dirty="0" smtClean="0"/>
                        <a:t>«Посуда»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none" dirty="0" smtClean="0"/>
                        <a:t>(игры</a:t>
                      </a:r>
                      <a:r>
                        <a:rPr lang="ru-RU" sz="1800" b="1" i="1" u="none" baseline="0" dirty="0" smtClean="0"/>
                        <a:t> с массажными колечками)</a:t>
                      </a:r>
                      <a:endParaRPr lang="ru-RU" sz="1800" b="1" i="1" u="none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«Насекомые»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none" dirty="0" smtClean="0"/>
                        <a:t>(игры</a:t>
                      </a:r>
                      <a:r>
                        <a:rPr lang="ru-RU" sz="1800" b="1" i="1" u="none" baseline="0" dirty="0" smtClean="0"/>
                        <a:t> с массажными колечками)</a:t>
                      </a:r>
                      <a:endParaRPr lang="ru-RU" sz="1800" b="1" i="1" u="none" dirty="0" smtClean="0"/>
                    </a:p>
                    <a:p>
                      <a:pPr algn="ctr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«За грибами»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none" dirty="0" smtClean="0"/>
                        <a:t>(игры</a:t>
                      </a:r>
                      <a:r>
                        <a:rPr lang="ru-RU" sz="1800" b="1" i="1" u="none" baseline="0" dirty="0" smtClean="0"/>
                        <a:t> с массажными колечками)</a:t>
                      </a:r>
                      <a:endParaRPr lang="ru-RU" sz="1800" b="1" i="1" u="none" dirty="0" smtClean="0"/>
                    </a:p>
                    <a:p>
                      <a:pPr algn="ctr"/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7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Отчет за межаттестационный период 2007-2012 Сведения об аттестующемс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44094"/>
            <a:ext cx="8280920" cy="289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1" y="404664"/>
            <a:ext cx="896448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Georgia" panose="02040502050405020303" pitchFamily="18" charset="0"/>
              </a:rPr>
              <a:t>«Я не боюсь ещё и ещё повторить: забота о здоровье-это важнейший труд воспитателей. От жизнерадостности, бодрости детей зависит их духовная жизнь, мировоззрение, умственное развитие, прочность знаний, вера в свои силы»</a:t>
            </a:r>
          </a:p>
          <a:p>
            <a:pPr algn="ctr"/>
            <a:r>
              <a:rPr lang="ru-RU" sz="2800" b="1" i="1" dirty="0" err="1" smtClean="0">
                <a:latin typeface="Georgia" panose="02040502050405020303" pitchFamily="18" charset="0"/>
              </a:rPr>
              <a:t>В.А.Сухомлинский</a:t>
            </a:r>
            <a:endParaRPr lang="ru-RU" sz="2800" b="1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17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3009</TotalTime>
  <Words>684</Words>
  <Application>Microsoft Office PowerPoint</Application>
  <PresentationFormat>Экран (4:3)</PresentationFormat>
  <Paragraphs>202</Paragraphs>
  <Slides>9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201</cp:revision>
  <dcterms:created xsi:type="dcterms:W3CDTF">2015-01-09T15:37:28Z</dcterms:created>
  <dcterms:modified xsi:type="dcterms:W3CDTF">2020-02-24T23:45:33Z</dcterms:modified>
</cp:coreProperties>
</file>